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81" r:id="rId2"/>
    <p:sldMasterId id="2147483704" r:id="rId3"/>
  </p:sldMasterIdLst>
  <p:notesMasterIdLst>
    <p:notesMasterId r:id="rId9"/>
  </p:notesMasterIdLst>
  <p:handoutMasterIdLst>
    <p:handoutMasterId r:id="rId10"/>
  </p:handoutMasterIdLst>
  <p:sldIdLst>
    <p:sldId id="842" r:id="rId4"/>
    <p:sldId id="843" r:id="rId5"/>
    <p:sldId id="845" r:id="rId6"/>
    <p:sldId id="846" r:id="rId7"/>
    <p:sldId id="847" r:id="rId8"/>
  </p:sldIdLst>
  <p:sldSz cx="6858000" cy="9906000" type="A4"/>
  <p:notesSz cx="6797675" cy="9926638"/>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4">
          <p15:clr>
            <a:srgbClr val="A4A3A4"/>
          </p15:clr>
        </p15:guide>
        <p15:guide id="2" pos="73">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rita"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AF37"/>
    <a:srgbClr val="AF9738"/>
    <a:srgbClr val="978C55"/>
    <a:srgbClr val="B0AE4E"/>
    <a:srgbClr val="7030A0"/>
    <a:srgbClr val="996600"/>
    <a:srgbClr val="EDE6D3"/>
    <a:srgbClr val="F6F3EA"/>
    <a:srgbClr val="85138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87" autoAdjust="0"/>
    <p:restoredTop sz="88434" autoAdjust="0"/>
  </p:normalViewPr>
  <p:slideViewPr>
    <p:cSldViewPr>
      <p:cViewPr varScale="1">
        <p:scale>
          <a:sx n="44" d="100"/>
          <a:sy n="44" d="100"/>
        </p:scale>
        <p:origin x="1100" y="56"/>
      </p:cViewPr>
      <p:guideLst>
        <p:guide orient="horz" pos="444"/>
        <p:guide pos="73"/>
      </p:guideLst>
    </p:cSldViewPr>
  </p:slideViewPr>
  <p:notesTextViewPr>
    <p:cViewPr>
      <p:scale>
        <a:sx n="1" d="1"/>
        <a:sy n="1" d="1"/>
      </p:scale>
      <p:origin x="0" y="0"/>
    </p:cViewPr>
  </p:notesTextViewPr>
  <p:sorterViewPr>
    <p:cViewPr>
      <p:scale>
        <a:sx n="100" d="100"/>
        <a:sy n="100" d="100"/>
      </p:scale>
      <p:origin x="0" y="10314"/>
    </p:cViewPr>
  </p:sorterViewPr>
  <p:notesViewPr>
    <p:cSldViewPr>
      <p:cViewPr varScale="1">
        <p:scale>
          <a:sx n="49" d="100"/>
          <a:sy n="49" d="100"/>
        </p:scale>
        <p:origin x="-2958"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23D33DD4-C606-4D4C-B87F-D1A53DA59CAB}" type="datetimeFigureOut">
              <a:rPr lang="en-US" smtClean="0"/>
              <a:t>1/26/2016</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A52647FE-5BD3-4B10-B9B0-29AF6067122E}" type="slidenum">
              <a:rPr lang="en-US" smtClean="0"/>
              <a:t>‹#›</a:t>
            </a:fld>
            <a:endParaRPr lang="en-US"/>
          </a:p>
        </p:txBody>
      </p:sp>
    </p:spTree>
    <p:extLst>
      <p:ext uri="{BB962C8B-B14F-4D97-AF65-F5344CB8AC3E}">
        <p14:creationId xmlns:p14="http://schemas.microsoft.com/office/powerpoint/2010/main" val="21565243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a:lvl1pPr>
          </a:lstStyle>
          <a:p>
            <a:fld id="{1E8A9532-A9B4-43DE-B308-C5F52B5118AD}" type="datetimeFigureOut">
              <a:rPr lang="en-US" smtClean="0"/>
              <a:pPr/>
              <a:t>1/26/2016</a:t>
            </a:fld>
            <a:endParaRPr lang="en-US" dirty="0"/>
          </a:p>
        </p:txBody>
      </p:sp>
      <p:sp>
        <p:nvSpPr>
          <p:cNvPr id="4" name="Slide Image Placeholder 3"/>
          <p:cNvSpPr>
            <a:spLocks noGrp="1" noRot="1" noChangeAspect="1"/>
          </p:cNvSpPr>
          <p:nvPr>
            <p:ph type="sldImg" idx="2"/>
          </p:nvPr>
        </p:nvSpPr>
        <p:spPr>
          <a:xfrm>
            <a:off x="2109788" y="744538"/>
            <a:ext cx="2578100" cy="3722687"/>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a:lvl1pPr>
          </a:lstStyle>
          <a:p>
            <a:fld id="{C4B3C157-3BAC-43D5-A9CE-5051E80CCB47}" type="slidenum">
              <a:rPr lang="en-US" smtClean="0"/>
              <a:pPr/>
              <a:t>‹#›</a:t>
            </a:fld>
            <a:endParaRPr lang="en-US" dirty="0"/>
          </a:p>
        </p:txBody>
      </p:sp>
    </p:spTree>
    <p:extLst>
      <p:ext uri="{BB962C8B-B14F-4D97-AF65-F5344CB8AC3E}">
        <p14:creationId xmlns:p14="http://schemas.microsoft.com/office/powerpoint/2010/main" val="315057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6858000" cy="9906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2" name="Title 1"/>
          <p:cNvSpPr>
            <a:spLocks noGrp="1"/>
          </p:cNvSpPr>
          <p:nvPr>
            <p:ph type="ctrTitle"/>
          </p:nvPr>
        </p:nvSpPr>
        <p:spPr>
          <a:xfrm>
            <a:off x="242646" y="5057013"/>
            <a:ext cx="6372708" cy="2123369"/>
          </a:xfrm>
        </p:spPr>
        <p:txBody>
          <a:bodyPr anchor="ct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40816" y="7137243"/>
            <a:ext cx="6376368" cy="832092"/>
          </a:xfrm>
        </p:spPr>
        <p:txBody>
          <a:bodyPr anchor="ctr"/>
          <a:lstStyle>
            <a:lvl1pPr marL="0" indent="0" algn="l">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Date Placeholder 3"/>
          <p:cNvSpPr>
            <a:spLocks noGrp="1"/>
          </p:cNvSpPr>
          <p:nvPr>
            <p:ph type="dt" sz="half" idx="10"/>
          </p:nvPr>
        </p:nvSpPr>
        <p:spPr>
          <a:xfrm>
            <a:off x="242646" y="8724728"/>
            <a:ext cx="2268252" cy="527403"/>
          </a:xfrm>
          <a:prstGeom prst="rect">
            <a:avLst/>
          </a:prstGeom>
        </p:spPr>
        <p:txBody>
          <a:bodyPr anchor="ctr"/>
          <a:lstStyle>
            <a:lvl1pPr>
              <a:defRPr sz="1400" b="1">
                <a:solidFill>
                  <a:schemeClr val="bg1"/>
                </a:solidFill>
                <a:latin typeface="Arial" pitchFamily="34" charset="0"/>
                <a:cs typeface="Arial" pitchFamily="34" charset="0"/>
              </a:defRPr>
            </a:lvl1pPr>
          </a:lstStyle>
          <a:p>
            <a:endParaRPr lang="en-US" dirty="0">
              <a:solidFill>
                <a:prstClr val="white"/>
              </a:solidFill>
            </a:endParaRPr>
          </a:p>
        </p:txBody>
      </p:sp>
      <p:pic>
        <p:nvPicPr>
          <p:cNvPr id="102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56992" y="8830055"/>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823413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8820" y="8726043"/>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1"/>
          <p:cNvSpPr>
            <a:spLocks noGrp="1"/>
          </p:cNvSpPr>
          <p:nvPr>
            <p:ph type="title"/>
          </p:nvPr>
        </p:nvSpPr>
        <p:spPr>
          <a:xfrm>
            <a:off x="188640" y="396699"/>
            <a:ext cx="6480720" cy="1747989"/>
          </a:xfrm>
        </p:spPr>
        <p:txBody>
          <a:bodyPr anchor="b" anchorCtr="0"/>
          <a:lstStyle/>
          <a:p>
            <a:r>
              <a:rPr lang="en-US" dirty="0" smtClean="0"/>
              <a:t>Click to edit Master title style</a:t>
            </a:r>
            <a:endParaRPr lang="en-GB" dirty="0"/>
          </a:p>
        </p:txBody>
      </p:sp>
      <p:sp>
        <p:nvSpPr>
          <p:cNvPr id="15" name="Content Placeholder 2"/>
          <p:cNvSpPr>
            <a:spLocks noGrp="1"/>
          </p:cNvSpPr>
          <p:nvPr>
            <p:ph idx="1"/>
          </p:nvPr>
        </p:nvSpPr>
        <p:spPr>
          <a:xfrm>
            <a:off x="188640" y="2248700"/>
            <a:ext cx="6480720" cy="5512612"/>
          </a:xfrm>
        </p:spPr>
        <p:txBody>
          <a:bodyPr>
            <a:normAutofit/>
          </a:bodyPr>
          <a:lstStyle>
            <a:lvl1pPr marL="182563" indent="-182563">
              <a:buClr>
                <a:srgbClr val="7030A0"/>
              </a:buClr>
              <a:buSzPct val="100000"/>
              <a:buFont typeface="Arial" pitchFamily="34" charset="0"/>
              <a:buChar char="•"/>
              <a:defRPr sz="2400">
                <a:solidFill>
                  <a:srgbClr val="000000"/>
                </a:solidFill>
              </a:defRPr>
            </a:lvl1pPr>
            <a:lvl2pPr marL="623888" indent="-166688">
              <a:buClr>
                <a:srgbClr val="7030A0"/>
              </a:buClr>
              <a:buSzPct val="100000"/>
              <a:buFont typeface="Arial" pitchFamily="34" charset="0"/>
              <a:buChar char="•"/>
              <a:tabLst/>
              <a:defRPr sz="2400">
                <a:solidFill>
                  <a:srgbClr val="000000"/>
                </a:solidFill>
              </a:defRPr>
            </a:lvl2pPr>
            <a:lvl3pPr marL="1076325" indent="-161925">
              <a:buClr>
                <a:srgbClr val="7030A0"/>
              </a:buClr>
              <a:buSzPct val="100000"/>
              <a:buFont typeface="Arial" pitchFamily="34" charset="0"/>
              <a:buChar char="•"/>
              <a:defRPr sz="2400">
                <a:solidFill>
                  <a:srgbClr val="000000"/>
                </a:solidFill>
              </a:defRPr>
            </a:lvl3pPr>
            <a:lvl4pPr marL="1527175" indent="-155575">
              <a:buClr>
                <a:srgbClr val="7030A0"/>
              </a:buClr>
              <a:buSzPct val="100000"/>
              <a:buFont typeface="Arial" pitchFamily="34" charset="0"/>
              <a:buChar char="•"/>
              <a:defRPr sz="2400">
                <a:solidFill>
                  <a:srgbClr val="000000"/>
                </a:solidFill>
              </a:defRPr>
            </a:lvl4pPr>
            <a:lvl5pPr marL="1968500" indent="-139700">
              <a:buClr>
                <a:srgbClr val="7030A0"/>
              </a:buClr>
              <a:buSzPct val="100000"/>
              <a:buFont typeface="Arial" pitchFamily="34" charset="0"/>
              <a:buChar char="•"/>
              <a:defRPr sz="24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152631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640" y="396699"/>
            <a:ext cx="6480720" cy="1747989"/>
          </a:xfrm>
        </p:spPr>
        <p:txBody>
          <a:bodyPr anchor="b" anchorCtr="0"/>
          <a:lstStyle/>
          <a:p>
            <a:r>
              <a:rPr lang="en-US" smtClean="0"/>
              <a:t>Click to edit Master title style</a:t>
            </a:r>
            <a:endParaRPr lang="en-GB" dirty="0"/>
          </a:p>
        </p:txBody>
      </p:sp>
      <p:sp>
        <p:nvSpPr>
          <p:cNvPr id="3" name="Content Placeholder 2"/>
          <p:cNvSpPr>
            <a:spLocks noGrp="1"/>
          </p:cNvSpPr>
          <p:nvPr>
            <p:ph idx="1"/>
          </p:nvPr>
        </p:nvSpPr>
        <p:spPr>
          <a:xfrm>
            <a:off x="188640" y="2248700"/>
            <a:ext cx="6480720" cy="6968774"/>
          </a:xfrm>
        </p:spPr>
        <p:txBody>
          <a:bodyPr>
            <a:normAutofit/>
          </a:bodyPr>
          <a:lstStyle>
            <a:lvl1pPr marL="182563" indent="-182563">
              <a:buClr>
                <a:srgbClr val="7030A0"/>
              </a:buClr>
              <a:buSzPct val="100000"/>
              <a:buFont typeface="Arial" pitchFamily="34" charset="0"/>
              <a:buChar char="•"/>
              <a:defRPr sz="2400"/>
            </a:lvl1pPr>
            <a:lvl2pPr marL="623888" indent="-166688">
              <a:buClr>
                <a:srgbClr val="7030A0"/>
              </a:buClr>
              <a:buSzPct val="100000"/>
              <a:buFont typeface="Arial" pitchFamily="34" charset="0"/>
              <a:buChar char="•"/>
              <a:tabLst/>
              <a:defRPr sz="2400"/>
            </a:lvl2pPr>
            <a:lvl3pPr marL="1076325" indent="-161925">
              <a:buClr>
                <a:srgbClr val="7030A0"/>
              </a:buClr>
              <a:buSzPct val="100000"/>
              <a:buFont typeface="Arial" pitchFamily="34" charset="0"/>
              <a:buChar char="•"/>
              <a:defRPr sz="2400"/>
            </a:lvl3pPr>
            <a:lvl4pPr marL="1527175" indent="-155575">
              <a:buClr>
                <a:srgbClr val="7030A0"/>
              </a:buClr>
              <a:buSzPct val="100000"/>
              <a:buFont typeface="Arial" pitchFamily="34" charset="0"/>
              <a:buChar char="•"/>
              <a:defRPr sz="2400"/>
            </a:lvl4pPr>
            <a:lvl5pPr marL="1968500" indent="-139700">
              <a:buClr>
                <a:srgbClr val="7030A0"/>
              </a:buClr>
              <a:buSzPct val="100000"/>
              <a:buFont typeface="Arial" pitchFamily="34" charset="0"/>
              <a:buChar cha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Rectangle 8"/>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34145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88640" y="2976781"/>
            <a:ext cx="6480720" cy="6032670"/>
          </a:xfrm>
        </p:spPr>
        <p:txBody>
          <a:bodyPr/>
          <a:lstStyle>
            <a:lvl1pPr marL="182563" indent="-182563">
              <a:buFont typeface="Arial" pitchFamily="34" charset="0"/>
              <a:buChar char="•"/>
              <a:defRPr/>
            </a:lvl1pPr>
            <a:lvl2pPr marL="623888" indent="-166688">
              <a:buFont typeface="Arial" pitchFamily="34" charset="0"/>
              <a:buChar char="•"/>
              <a:defRPr/>
            </a:lvl2pPr>
            <a:lvl3pPr marL="989013" indent="-96838">
              <a:buFont typeface="Arial" pitchFamily="34" charset="0"/>
              <a:buChar char="•"/>
              <a:defRPr/>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400">
                <a:solidFill>
                  <a:srgbClr val="851384"/>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2303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640" y="396699"/>
            <a:ext cx="6480720" cy="2372058"/>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188640" y="2976781"/>
            <a:ext cx="6480720" cy="6285462"/>
          </a:xfrm>
        </p:spPr>
        <p:txBody>
          <a:bodyPr/>
          <a:lstStyle>
            <a:lvl1pPr>
              <a:buSzPct val="100000"/>
              <a:buFont typeface="Century Gothic" pitchFamily="34" charset="0"/>
              <a:buChar char="●"/>
              <a:defRPr/>
            </a:lvl1pPr>
            <a:lvl2pPr>
              <a:buSzPct val="100000"/>
              <a:buFont typeface="Century Gothic" pitchFamily="34" charset="0"/>
              <a:buChar char="O"/>
              <a:defRPr/>
            </a:lvl2pPr>
            <a:lvl3pPr>
              <a:buSzPct val="100000"/>
              <a:buFont typeface="Wingdings" pitchFamily="2" charset="2"/>
              <a:buChar char="§"/>
              <a:defRPr/>
            </a:lvl3pPr>
            <a:lvl4pPr>
              <a:buSzPct val="100000"/>
              <a:defRPr/>
            </a:lvl4pPr>
            <a:lvl5pPr>
              <a:buSzPct val="10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Rectangle 9"/>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43689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0669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88640" y="2976781"/>
            <a:ext cx="6480720" cy="3016335"/>
          </a:xfrm>
        </p:spPr>
        <p:txBody>
          <a:bodyPr/>
          <a:lstStyle>
            <a:lvl1pPr marL="182563" indent="-182563">
              <a:buFont typeface="Arial" pitchFamily="34" charset="0"/>
              <a:buChar char="•"/>
              <a:defRPr/>
            </a:lvl1pPr>
            <a:lvl2pPr marL="623888" indent="-166688">
              <a:buFont typeface="Arial" pitchFamily="34" charset="0"/>
              <a:buChar char="•"/>
              <a:defRPr/>
            </a:lvl2pPr>
            <a:lvl3pPr marL="989013" indent="-96838">
              <a:buFont typeface="Arial" pitchFamily="34" charset="0"/>
              <a:buChar char="•"/>
              <a:defRPr/>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400">
                <a:solidFill>
                  <a:srgbClr val="851384"/>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sp>
        <p:nvSpPr>
          <p:cNvPr id="9" name="Content Placeholder 2"/>
          <p:cNvSpPr>
            <a:spLocks noGrp="1"/>
          </p:cNvSpPr>
          <p:nvPr>
            <p:ph idx="14"/>
          </p:nvPr>
        </p:nvSpPr>
        <p:spPr>
          <a:xfrm>
            <a:off x="188640" y="6097127"/>
            <a:ext cx="6480720" cy="3016335"/>
          </a:xfrm>
        </p:spPr>
        <p:txBody>
          <a:bodyPr/>
          <a:lstStyle>
            <a:lvl1pPr marL="182563" indent="-182563">
              <a:buFont typeface="Arial" pitchFamily="34" charset="0"/>
              <a:buChar char="•"/>
              <a:defRPr/>
            </a:lvl1pPr>
            <a:lvl2pPr marL="623888" indent="-166688">
              <a:buFont typeface="Arial" pitchFamily="34" charset="0"/>
              <a:buChar char="•"/>
              <a:defRPr/>
            </a:lvl2pPr>
            <a:lvl3pPr marL="989013" indent="-96838">
              <a:buFont typeface="Arial" pitchFamily="34" charset="0"/>
              <a:buChar char="•"/>
              <a:defRPr/>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13" name="Rectangle 12"/>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8687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5967282" y="8697416"/>
            <a:ext cx="864096" cy="467936"/>
          </a:xfrm>
          <a:noFill/>
        </p:spPr>
        <p:txBody>
          <a:bodyPr/>
          <a:lstStyle>
            <a:lvl1pPr algn="ctr">
              <a:defRPr sz="1200">
                <a:solidFill>
                  <a:schemeClr val="bg1"/>
                </a:solidFill>
              </a:defRPr>
            </a:lvl1pPr>
          </a:lstStyle>
          <a:p>
            <a:fld id="{4B32C6E7-808A-4F43-A01E-C9689984D925}" type="slidenum">
              <a:rPr lang="en-US" smtClean="0"/>
              <a:pPr/>
              <a:t>‹#›</a:t>
            </a:fld>
            <a:endParaRPr lang="en-US" dirty="0"/>
          </a:p>
        </p:txBody>
      </p:sp>
      <p:sp>
        <p:nvSpPr>
          <p:cNvPr id="12" name="Rectangle 11"/>
          <p:cNvSpPr/>
          <p:nvPr userDrawn="1"/>
        </p:nvSpPr>
        <p:spPr>
          <a:xfrm>
            <a:off x="6231954" y="8674863"/>
            <a:ext cx="329394" cy="542611"/>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Rectangle 3"/>
          <p:cNvSpPr/>
          <p:nvPr userDrawn="1"/>
        </p:nvSpPr>
        <p:spPr>
          <a:xfrm>
            <a:off x="0" y="4328931"/>
            <a:ext cx="6858000" cy="2147554"/>
          </a:xfrm>
          <a:prstGeom prst="rect">
            <a:avLst/>
          </a:prstGeom>
          <a:gradFill flip="none" rotWithShape="1">
            <a:gsLst>
              <a:gs pos="0">
                <a:srgbClr val="851384">
                  <a:shade val="30000"/>
                  <a:satMod val="115000"/>
                </a:srgbClr>
              </a:gs>
              <a:gs pos="50000">
                <a:srgbClr val="851384">
                  <a:shade val="67500"/>
                  <a:satMod val="115000"/>
                </a:srgbClr>
              </a:gs>
              <a:gs pos="100000">
                <a:srgbClr val="851384">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0" y="4918385"/>
            <a:ext cx="1430778" cy="1040116"/>
          </a:xfrm>
          <a:prstGeom prst="rect">
            <a:avLst/>
          </a:prstGeom>
          <a:gradFill flip="none" rotWithShape="1">
            <a:gsLst>
              <a:gs pos="0">
                <a:schemeClr val="accent1">
                  <a:lumMod val="50000"/>
                </a:schemeClr>
              </a:gs>
              <a:gs pos="49000">
                <a:schemeClr val="accent1">
                  <a:lumMod val="40000"/>
                  <a:lumOff val="60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3076"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105" y="4937436"/>
            <a:ext cx="3610478" cy="963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userDrawn="1"/>
        </p:nvSpPr>
        <p:spPr>
          <a:xfrm>
            <a:off x="5427222" y="4918385"/>
            <a:ext cx="1430778" cy="1040116"/>
          </a:xfrm>
          <a:prstGeom prst="rect">
            <a:avLst/>
          </a:prstGeom>
          <a:gradFill flip="none" rotWithShape="1">
            <a:gsLst>
              <a:gs pos="0">
                <a:schemeClr val="accent1">
                  <a:lumMod val="50000"/>
                </a:schemeClr>
              </a:gs>
              <a:gs pos="49000">
                <a:schemeClr val="accent1">
                  <a:lumMod val="40000"/>
                  <a:lumOff val="60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Tree>
    <p:extLst>
      <p:ext uri="{BB962C8B-B14F-4D97-AF65-F5344CB8AC3E}">
        <p14:creationId xmlns:p14="http://schemas.microsoft.com/office/powerpoint/2010/main" val="3859040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Title and Content">
    <p:bg>
      <p:bgPr>
        <a:gradFill rotWithShape="1">
          <a:gsLst>
            <a:gs pos="0">
              <a:schemeClr val="bg2">
                <a:tint val="40000"/>
                <a:satMod val="350000"/>
              </a:schemeClr>
            </a:gs>
            <a:gs pos="40000">
              <a:schemeClr val="accent1">
                <a:lumMod val="20000"/>
                <a:lumOff val="80000"/>
              </a:schemeClr>
            </a:gs>
            <a:gs pos="100000">
              <a:schemeClr val="accent1">
                <a:lumMod val="5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0" name="Rectangle 9"/>
          <p:cNvSpPr/>
          <p:nvPr userDrawn="1"/>
        </p:nvSpPr>
        <p:spPr>
          <a:xfrm>
            <a:off x="0" y="4953000"/>
            <a:ext cx="6858000" cy="1761067"/>
          </a:xfrm>
          <a:prstGeom prst="rect">
            <a:avLst/>
          </a:prstGeom>
          <a:solidFill>
            <a:srgbClr val="851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itle 1"/>
          <p:cNvSpPr>
            <a:spLocks noGrp="1"/>
          </p:cNvSpPr>
          <p:nvPr>
            <p:ph type="title"/>
          </p:nvPr>
        </p:nvSpPr>
        <p:spPr>
          <a:xfrm>
            <a:off x="188640" y="4953000"/>
            <a:ext cx="6478221" cy="811885"/>
          </a:xfrm>
          <a:noFill/>
        </p:spPr>
        <p:txBody>
          <a:bodyPr/>
          <a:lstStyle>
            <a:lvl1pPr algn="r">
              <a:defRPr>
                <a:solidFill>
                  <a:schemeClr val="bg1"/>
                </a:solidFill>
              </a:defRPr>
            </a:lvl1pPr>
          </a:lstStyle>
          <a:p>
            <a:r>
              <a:rPr lang="en-US" dirty="0" smtClean="0"/>
              <a:t>Click to edit Master title style</a:t>
            </a:r>
            <a:endParaRPr lang="en-US" dirty="0"/>
          </a:p>
        </p:txBody>
      </p:sp>
      <p:sp>
        <p:nvSpPr>
          <p:cNvPr id="12" name="Text Placeholder 9"/>
          <p:cNvSpPr>
            <a:spLocks noGrp="1"/>
          </p:cNvSpPr>
          <p:nvPr>
            <p:ph type="body" sz="quarter" idx="13"/>
          </p:nvPr>
        </p:nvSpPr>
        <p:spPr>
          <a:xfrm>
            <a:off x="188640" y="5993116"/>
            <a:ext cx="6478221" cy="624069"/>
          </a:xfrm>
          <a:noFill/>
        </p:spPr>
        <p:txBody>
          <a:bodyPr anchor="ctr">
            <a:noAutofit/>
          </a:bodyPr>
          <a:lstStyle>
            <a:lvl1pPr marL="0" indent="0" algn="r">
              <a:buNone/>
              <a:defRPr sz="2400">
                <a:solidFill>
                  <a:schemeClr val="bg1"/>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pic>
        <p:nvPicPr>
          <p:cNvPr id="1126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29000" y="8564777"/>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3863699"/>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14" name="Rectangle 13"/>
          <p:cNvSpPr/>
          <p:nvPr userDrawn="1"/>
        </p:nvSpPr>
        <p:spPr>
          <a:xfrm>
            <a:off x="0" y="0"/>
            <a:ext cx="6858000" cy="99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3" name="Picture Placeholder 2"/>
          <p:cNvSpPr>
            <a:spLocks noGrp="1"/>
          </p:cNvSpPr>
          <p:nvPr userDrawn="1">
            <p:ph type="pic" idx="1"/>
          </p:nvPr>
        </p:nvSpPr>
        <p:spPr>
          <a:xfrm>
            <a:off x="1344216" y="885120"/>
            <a:ext cx="4114800" cy="516854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dirty="0"/>
          </a:p>
        </p:txBody>
      </p:sp>
      <p:sp>
        <p:nvSpPr>
          <p:cNvPr id="2" name="Title 1"/>
          <p:cNvSpPr>
            <a:spLocks noGrp="1"/>
          </p:cNvSpPr>
          <p:nvPr userDrawn="1">
            <p:ph type="title"/>
          </p:nvPr>
        </p:nvSpPr>
        <p:spPr>
          <a:xfrm>
            <a:off x="1344216" y="7374466"/>
            <a:ext cx="4114800" cy="818622"/>
          </a:xfrm>
        </p:spPr>
        <p:txBody>
          <a:bodyPr anchor="b"/>
          <a:lstStyle>
            <a:lvl1pPr algn="ctr">
              <a:defRPr sz="2000" b="1">
                <a:solidFill>
                  <a:srgbClr val="851384"/>
                </a:solidFill>
              </a:defRPr>
            </a:lvl1pPr>
          </a:lstStyle>
          <a:p>
            <a:r>
              <a:rPr lang="en-US" dirty="0" smtClean="0"/>
              <a:t>Click to edit Master title style</a:t>
            </a:r>
            <a:endParaRPr lang="en-GB" dirty="0"/>
          </a:p>
        </p:txBody>
      </p:sp>
      <p:sp>
        <p:nvSpPr>
          <p:cNvPr id="4" name="Text Placeholder 3"/>
          <p:cNvSpPr>
            <a:spLocks noGrp="1"/>
          </p:cNvSpPr>
          <p:nvPr userDrawn="1">
            <p:ph type="body" sz="half" idx="2"/>
          </p:nvPr>
        </p:nvSpPr>
        <p:spPr>
          <a:xfrm>
            <a:off x="1344216" y="8193088"/>
            <a:ext cx="4114800" cy="1162578"/>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6864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3"/>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endParaRPr lang="en-US">
              <a:solidFill>
                <a:prstClr val="white"/>
              </a:solidFill>
            </a:endParaRPr>
          </a:p>
        </p:txBody>
      </p:sp>
      <p:sp>
        <p:nvSpPr>
          <p:cNvPr id="2" name="Title 1"/>
          <p:cNvSpPr>
            <a:spLocks noGrp="1"/>
          </p:cNvSpPr>
          <p:nvPr>
            <p:ph type="title"/>
          </p:nvPr>
        </p:nvSpPr>
        <p:spPr>
          <a:xfrm>
            <a:off x="174126" y="42505"/>
            <a:ext cx="6480720" cy="576064"/>
          </a:xfrm>
        </p:spPr>
        <p:txBody>
          <a:bodyPr>
            <a:normAutofit/>
          </a:bodyPr>
          <a:lstStyle>
            <a:lvl1pPr>
              <a:defRPr sz="2800">
                <a:solidFill>
                  <a:srgbClr val="978C55"/>
                </a:solidFill>
              </a:defRPr>
            </a:lvl1pPr>
          </a:lstStyle>
          <a:p>
            <a:r>
              <a:rPr lang="en-US" dirty="0" smtClean="0"/>
              <a:t>Click to edit Master title style</a:t>
            </a:r>
            <a:endParaRPr lang="en-US" dirty="0"/>
          </a:p>
        </p:txBody>
      </p:sp>
      <p:sp>
        <p:nvSpPr>
          <p:cNvPr id="6" name="Slide Number Placeholder 5"/>
          <p:cNvSpPr>
            <a:spLocks noGrp="1"/>
          </p:cNvSpPr>
          <p:nvPr>
            <p:ph type="sldNum" sz="quarter" idx="12"/>
          </p:nvPr>
        </p:nvSpPr>
        <p:spPr>
          <a:xfrm>
            <a:off x="404664" y="9524285"/>
            <a:ext cx="383400" cy="397267"/>
          </a:xfrm>
          <a:noFill/>
        </p:spPr>
        <p:txBody>
          <a:bodyPr wrap="none" lIns="0" rIns="0"/>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
        <p:nvSpPr>
          <p:cNvPr id="10" name="Text Placeholder 9"/>
          <p:cNvSpPr>
            <a:spLocks noGrp="1"/>
          </p:cNvSpPr>
          <p:nvPr>
            <p:ph type="body" sz="quarter" idx="13"/>
          </p:nvPr>
        </p:nvSpPr>
        <p:spPr>
          <a:xfrm>
            <a:off x="188640" y="688526"/>
            <a:ext cx="6480720" cy="1456162"/>
          </a:xfrm>
        </p:spPr>
        <p:txBody>
          <a:bodyPr>
            <a:noAutofit/>
          </a:bodyPr>
          <a:lstStyle>
            <a:lvl1pPr marL="0" indent="0">
              <a:buNone/>
              <a:defRPr sz="2000">
                <a:solidFill>
                  <a:srgbClr val="851384"/>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983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640" y="396699"/>
            <a:ext cx="6480720" cy="1747989"/>
          </a:xfrm>
        </p:spPr>
        <p:txBody>
          <a:bodyPr anchor="b" anchorCtr="0"/>
          <a:lstStyle>
            <a:lvl1pPr>
              <a:defRPr sz="2800">
                <a:solidFill>
                  <a:srgbClr val="85138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188640" y="2248700"/>
            <a:ext cx="6480720" cy="6968774"/>
          </a:xfrm>
        </p:spPr>
        <p:txBody>
          <a:bodyPr>
            <a:normAutofit/>
          </a:bodyPr>
          <a:lstStyle>
            <a:lvl1pPr marL="182563" indent="-182563">
              <a:buClr>
                <a:srgbClr val="7030A0"/>
              </a:buClr>
              <a:buSzPct val="100000"/>
              <a:buFont typeface="Arial" pitchFamily="34" charset="0"/>
              <a:buChar char="•"/>
              <a:defRPr sz="1800"/>
            </a:lvl1pPr>
            <a:lvl2pPr marL="623888" indent="-166688">
              <a:buClr>
                <a:srgbClr val="7030A0"/>
              </a:buClr>
              <a:buSzPct val="100000"/>
              <a:buFont typeface="Arial" pitchFamily="34" charset="0"/>
              <a:buChar char="•"/>
              <a:tabLst/>
              <a:defRPr sz="1800"/>
            </a:lvl2pPr>
            <a:lvl3pPr marL="1076325" indent="-161925">
              <a:buClr>
                <a:srgbClr val="7030A0"/>
              </a:buClr>
              <a:buSzPct val="100000"/>
              <a:buFont typeface="Arial" pitchFamily="34" charset="0"/>
              <a:buChar char="•"/>
              <a:defRPr sz="1800"/>
            </a:lvl3pPr>
            <a:lvl4pPr marL="1527175" indent="-155575">
              <a:buClr>
                <a:srgbClr val="7030A0"/>
              </a:buClr>
              <a:buSzPct val="100000"/>
              <a:buFont typeface="Arial" pitchFamily="34" charset="0"/>
              <a:buChar char="•"/>
              <a:defRPr sz="1800"/>
            </a:lvl4pPr>
            <a:lvl5pPr marL="1968500" indent="-139700">
              <a:buClr>
                <a:srgbClr val="7030A0"/>
              </a:buClr>
              <a:buSzPct val="100000"/>
              <a:buFont typeface="Arial" pitchFamily="34" charset="0"/>
              <a:buChar cha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3"/>
          <p:cNvSpPr/>
          <p:nvPr userDrawn="1"/>
        </p:nvSpPr>
        <p:spPr>
          <a:xfrm>
            <a:off x="0" y="9262243"/>
            <a:ext cx="6858000" cy="646623"/>
          </a:xfrm>
          <a:prstGeom prst="rect">
            <a:avLst/>
          </a:prstGeom>
          <a:solidFill>
            <a:srgbClr val="851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ectangle 4"/>
          <p:cNvSpPr/>
          <p:nvPr userDrawn="1"/>
        </p:nvSpPr>
        <p:spPr>
          <a:xfrm>
            <a:off x="383400" y="9262243"/>
            <a:ext cx="383400" cy="646623"/>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153684" y="9351586"/>
            <a:ext cx="864096" cy="467936"/>
          </a:xfrm>
          <a:noFill/>
        </p:spPr>
        <p:txBody>
          <a:bodyPr/>
          <a:lstStyle>
            <a:lvl1pPr algn="ctr">
              <a:defRPr sz="12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25015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640" y="396699"/>
            <a:ext cx="6480720" cy="1747989"/>
          </a:xfrm>
        </p:spPr>
        <p:txBody>
          <a:bodyPr anchor="b" anchorCtr="0"/>
          <a:lstStyle>
            <a:lvl1pPr>
              <a:defRPr sz="2800"/>
            </a:lvl1pPr>
          </a:lstStyle>
          <a:p>
            <a:r>
              <a:rPr lang="en-US" dirty="0" smtClean="0"/>
              <a:t>Click to edit Master title style</a:t>
            </a:r>
            <a:endParaRPr lang="en-GB" dirty="0"/>
          </a:p>
        </p:txBody>
      </p:sp>
      <p:sp>
        <p:nvSpPr>
          <p:cNvPr id="3" name="Content Placeholder 2"/>
          <p:cNvSpPr>
            <a:spLocks noGrp="1"/>
          </p:cNvSpPr>
          <p:nvPr>
            <p:ph idx="1"/>
          </p:nvPr>
        </p:nvSpPr>
        <p:spPr>
          <a:xfrm>
            <a:off x="188640" y="2248700"/>
            <a:ext cx="6480720" cy="6968774"/>
          </a:xfrm>
        </p:spPr>
        <p:txBody>
          <a:bodyPr>
            <a:normAutofit/>
          </a:bodyPr>
          <a:lstStyle>
            <a:lvl1pPr marL="182563" indent="-182563">
              <a:buClr>
                <a:srgbClr val="7030A0"/>
              </a:buClr>
              <a:buSzPct val="100000"/>
              <a:buFont typeface="Arial" pitchFamily="34" charset="0"/>
              <a:buChar char="•"/>
              <a:defRPr sz="1800">
                <a:solidFill>
                  <a:srgbClr val="7030A0"/>
                </a:solidFill>
              </a:defRPr>
            </a:lvl1pPr>
            <a:lvl2pPr marL="623888" indent="-166688">
              <a:buClr>
                <a:srgbClr val="7030A0"/>
              </a:buClr>
              <a:buSzPct val="100000"/>
              <a:buFont typeface="Arial" pitchFamily="34" charset="0"/>
              <a:buChar char="•"/>
              <a:tabLst/>
              <a:defRPr sz="1800">
                <a:solidFill>
                  <a:srgbClr val="7030A0"/>
                </a:solidFill>
              </a:defRPr>
            </a:lvl2pPr>
            <a:lvl3pPr marL="1076325" indent="-161925">
              <a:buClr>
                <a:srgbClr val="7030A0"/>
              </a:buClr>
              <a:buSzPct val="100000"/>
              <a:buFont typeface="Arial" pitchFamily="34" charset="0"/>
              <a:buChar char="•"/>
              <a:defRPr sz="1800">
                <a:solidFill>
                  <a:srgbClr val="7030A0"/>
                </a:solidFill>
              </a:defRPr>
            </a:lvl3pPr>
            <a:lvl4pPr marL="1527175" indent="-155575">
              <a:buClr>
                <a:srgbClr val="7030A0"/>
              </a:buClr>
              <a:buSzPct val="100000"/>
              <a:buFont typeface="Arial" pitchFamily="34" charset="0"/>
              <a:buChar char="•"/>
              <a:defRPr sz="1800">
                <a:solidFill>
                  <a:srgbClr val="7030A0"/>
                </a:solidFill>
              </a:defRPr>
            </a:lvl4pPr>
            <a:lvl5pPr marL="1968500" indent="-139700">
              <a:buClr>
                <a:srgbClr val="7030A0"/>
              </a:buClr>
              <a:buSzPct val="100000"/>
              <a:buFont typeface="Arial" pitchFamily="34" charset="0"/>
              <a:buChar char="•"/>
              <a:defRPr sz="1800">
                <a:solidFill>
                  <a:srgbClr val="7030A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Rectangle 8"/>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2372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88640" y="2976781"/>
            <a:ext cx="6480720" cy="6032670"/>
          </a:xfrm>
        </p:spPr>
        <p:txBody>
          <a:bodyPr>
            <a:normAutofit/>
          </a:bodyPr>
          <a:lstStyle>
            <a:lvl1pPr marL="182563" indent="-182563">
              <a:buFont typeface="Arial" pitchFamily="34" charset="0"/>
              <a:buChar char="•"/>
              <a:defRPr sz="1800"/>
            </a:lvl1pPr>
            <a:lvl2pPr marL="623888" indent="-166688">
              <a:buFont typeface="Arial" pitchFamily="34" charset="0"/>
              <a:buChar char="•"/>
              <a:defRPr sz="1800"/>
            </a:lvl2pPr>
            <a:lvl3pPr marL="989013" indent="-96838">
              <a:buFont typeface="Arial" pitchFamily="34" charset="0"/>
              <a:buChar char="•"/>
              <a:defRPr sz="1800"/>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000">
                <a:solidFill>
                  <a:schemeClr val="accent2"/>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smtClean="0"/>
              <a:t>Click to edit Master text styles</a:t>
            </a:r>
          </a:p>
        </p:txBody>
      </p:sp>
      <p:sp>
        <p:nvSpPr>
          <p:cNvPr id="9" name="Rectangle 8"/>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09905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000">
                <a:solidFill>
                  <a:schemeClr val="accent2"/>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smtClean="0"/>
              <a:t>Click to edit Master text styles</a:t>
            </a:r>
          </a:p>
        </p:txBody>
      </p:sp>
      <p:sp>
        <p:nvSpPr>
          <p:cNvPr id="8" name="Rectangle 7"/>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2"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88288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8" name="Rectangle 7"/>
          <p:cNvSpPr/>
          <p:nvPr userDrawn="1"/>
        </p:nvSpPr>
        <p:spPr>
          <a:xfrm>
            <a:off x="0" y="9524284"/>
            <a:ext cx="6858000" cy="384581"/>
          </a:xfrm>
          <a:prstGeom prst="rect">
            <a:avLst/>
          </a:prstGeom>
          <a:solidFill>
            <a:srgbClr val="978C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404664" y="9524284"/>
            <a:ext cx="383400" cy="381000"/>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Slide Number Placeholder 5"/>
          <p:cNvSpPr>
            <a:spLocks noGrp="1"/>
          </p:cNvSpPr>
          <p:nvPr>
            <p:ph type="sldNum" sz="quarter" idx="12"/>
          </p:nvPr>
        </p:nvSpPr>
        <p:spPr>
          <a:xfrm>
            <a:off x="404664" y="9524285"/>
            <a:ext cx="383400" cy="397267"/>
          </a:xfrm>
          <a:noFill/>
        </p:spPr>
        <p:txBody>
          <a:bodyPr/>
          <a:lstStyle>
            <a:lvl1pPr algn="ctr">
              <a:defRPr sz="11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33422" y="9564469"/>
            <a:ext cx="1261750" cy="29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5411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9262243"/>
            <a:ext cx="6858000" cy="646623"/>
          </a:xfrm>
          <a:prstGeom prst="rect">
            <a:avLst/>
          </a:prstGeom>
          <a:solidFill>
            <a:srgbClr val="851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383400" y="9262243"/>
            <a:ext cx="383400" cy="646623"/>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88640" y="2976781"/>
            <a:ext cx="6480720" cy="6032670"/>
          </a:xfrm>
        </p:spPr>
        <p:txBody>
          <a:bodyPr>
            <a:normAutofit/>
          </a:bodyPr>
          <a:lstStyle>
            <a:lvl1pPr marL="182563" indent="-182563">
              <a:buFont typeface="Arial" pitchFamily="34" charset="0"/>
              <a:buChar char="•"/>
              <a:defRPr sz="1800"/>
            </a:lvl1pPr>
            <a:lvl2pPr marL="623888" indent="-166688">
              <a:buFont typeface="Arial" pitchFamily="34" charset="0"/>
              <a:buChar char="•"/>
              <a:defRPr sz="1800"/>
            </a:lvl2pPr>
            <a:lvl3pPr marL="989013" indent="-96838">
              <a:buFont typeface="Arial" pitchFamily="34" charset="0"/>
              <a:buChar char="•"/>
              <a:defRPr sz="1800"/>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Slide Number Placeholder 5"/>
          <p:cNvSpPr>
            <a:spLocks noGrp="1"/>
          </p:cNvSpPr>
          <p:nvPr>
            <p:ph type="sldNum" sz="quarter" idx="12"/>
          </p:nvPr>
        </p:nvSpPr>
        <p:spPr>
          <a:xfrm>
            <a:off x="153684" y="9351586"/>
            <a:ext cx="864096" cy="467936"/>
          </a:xfrm>
          <a:noFill/>
        </p:spPr>
        <p:txBody>
          <a:bodyPr/>
          <a:lstStyle>
            <a:lvl1pPr algn="ctr">
              <a:defRPr sz="12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000">
                <a:solidFill>
                  <a:schemeClr val="tx2"/>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spTree>
    <p:extLst>
      <p:ext uri="{BB962C8B-B14F-4D97-AF65-F5344CB8AC3E}">
        <p14:creationId xmlns:p14="http://schemas.microsoft.com/office/powerpoint/2010/main" val="3550142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8640" y="396699"/>
            <a:ext cx="6480720" cy="2372058"/>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188640" y="2976781"/>
            <a:ext cx="6480720" cy="6285462"/>
          </a:xfrm>
        </p:spPr>
        <p:txBody>
          <a:bodyPr/>
          <a:lstStyle>
            <a:lvl1pPr>
              <a:buSzPct val="100000"/>
              <a:buFont typeface="Century Gothic" pitchFamily="34" charset="0"/>
              <a:buChar char="●"/>
              <a:defRPr/>
            </a:lvl1pPr>
            <a:lvl2pPr>
              <a:buSzPct val="100000"/>
              <a:buFont typeface="Century Gothic" pitchFamily="34" charset="0"/>
              <a:buChar char="O"/>
              <a:defRPr/>
            </a:lvl2pPr>
            <a:lvl3pPr>
              <a:buSzPct val="100000"/>
              <a:buFont typeface="Wingdings" pitchFamily="2" charset="2"/>
              <a:buChar char="§"/>
              <a:defRPr/>
            </a:lvl3pPr>
            <a:lvl4pPr>
              <a:buSzPct val="100000"/>
              <a:defRPr/>
            </a:lvl4pPr>
            <a:lvl5pPr>
              <a:buSzPct val="10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p:nvPr userDrawn="1"/>
        </p:nvSpPr>
        <p:spPr>
          <a:xfrm>
            <a:off x="0" y="9262243"/>
            <a:ext cx="6858000" cy="646623"/>
          </a:xfrm>
          <a:prstGeom prst="rect">
            <a:avLst/>
          </a:prstGeom>
          <a:solidFill>
            <a:srgbClr val="851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ectangle 4"/>
          <p:cNvSpPr/>
          <p:nvPr userDrawn="1"/>
        </p:nvSpPr>
        <p:spPr>
          <a:xfrm>
            <a:off x="383400" y="9262243"/>
            <a:ext cx="383400" cy="646623"/>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153684" y="9351586"/>
            <a:ext cx="864096" cy="467936"/>
          </a:xfrm>
          <a:noFill/>
        </p:spPr>
        <p:txBody>
          <a:bodyPr/>
          <a:lstStyle>
            <a:lvl1pPr algn="ctr">
              <a:defRPr sz="12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477768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4" name="Rectangle 3"/>
          <p:cNvSpPr/>
          <p:nvPr userDrawn="1"/>
        </p:nvSpPr>
        <p:spPr>
          <a:xfrm>
            <a:off x="0" y="9262243"/>
            <a:ext cx="6858000" cy="646623"/>
          </a:xfrm>
          <a:prstGeom prst="rect">
            <a:avLst/>
          </a:prstGeom>
          <a:solidFill>
            <a:srgbClr val="851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userDrawn="1"/>
        </p:nvSpPr>
        <p:spPr>
          <a:xfrm>
            <a:off x="383400" y="9262243"/>
            <a:ext cx="383400" cy="646623"/>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88640" y="2976781"/>
            <a:ext cx="6480720" cy="3016335"/>
          </a:xfrm>
        </p:spPr>
        <p:txBody>
          <a:bodyPr/>
          <a:lstStyle>
            <a:lvl1pPr marL="182563" indent="-182563">
              <a:buFont typeface="Arial" pitchFamily="34" charset="0"/>
              <a:buChar char="•"/>
              <a:defRPr/>
            </a:lvl1pPr>
            <a:lvl2pPr marL="623888" indent="-166688">
              <a:buFont typeface="Arial" pitchFamily="34" charset="0"/>
              <a:buChar char="•"/>
              <a:defRPr/>
            </a:lvl2pPr>
            <a:lvl3pPr marL="989013" indent="-96838">
              <a:buFont typeface="Arial" pitchFamily="34" charset="0"/>
              <a:buChar char="•"/>
              <a:defRPr/>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Slide Number Placeholder 5"/>
          <p:cNvSpPr>
            <a:spLocks noGrp="1"/>
          </p:cNvSpPr>
          <p:nvPr>
            <p:ph type="sldNum" sz="quarter" idx="12"/>
          </p:nvPr>
        </p:nvSpPr>
        <p:spPr>
          <a:xfrm>
            <a:off x="153684" y="9351586"/>
            <a:ext cx="864096" cy="467936"/>
          </a:xfrm>
          <a:noFill/>
        </p:spPr>
        <p:txBody>
          <a:bodyPr/>
          <a:lstStyle>
            <a:lvl1pPr algn="ctr">
              <a:defRPr sz="1200">
                <a:solidFill>
                  <a:schemeClr val="bg1"/>
                </a:solidFill>
              </a:defRPr>
            </a:lvl1pPr>
          </a:lstStyle>
          <a:p>
            <a:fld id="{4B32C6E7-808A-4F43-A01E-C9689984D925}" type="slidenum">
              <a:rPr lang="en-US" smtClean="0">
                <a:solidFill>
                  <a:prstClr val="white"/>
                </a:solidFill>
              </a:rPr>
              <a:pPr/>
              <a:t>‹#›</a:t>
            </a:fld>
            <a:endParaRPr lang="en-US" dirty="0">
              <a:solidFill>
                <a:prstClr val="white"/>
              </a:solidFill>
            </a:endParaRPr>
          </a:p>
        </p:txBody>
      </p:sp>
      <p:sp>
        <p:nvSpPr>
          <p:cNvPr id="10" name="Text Placeholder 9"/>
          <p:cNvSpPr>
            <a:spLocks noGrp="1"/>
          </p:cNvSpPr>
          <p:nvPr>
            <p:ph type="body" sz="quarter" idx="13"/>
          </p:nvPr>
        </p:nvSpPr>
        <p:spPr>
          <a:xfrm>
            <a:off x="188640" y="1208584"/>
            <a:ext cx="6480720" cy="1456162"/>
          </a:xfrm>
        </p:spPr>
        <p:txBody>
          <a:bodyPr>
            <a:noAutofit/>
          </a:bodyPr>
          <a:lstStyle>
            <a:lvl1pPr marL="0" indent="0">
              <a:buNone/>
              <a:defRPr sz="2400">
                <a:solidFill>
                  <a:schemeClr val="tx2"/>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sp>
        <p:nvSpPr>
          <p:cNvPr id="9" name="Content Placeholder 2"/>
          <p:cNvSpPr>
            <a:spLocks noGrp="1"/>
          </p:cNvSpPr>
          <p:nvPr>
            <p:ph idx="14"/>
          </p:nvPr>
        </p:nvSpPr>
        <p:spPr>
          <a:xfrm>
            <a:off x="188640" y="6097127"/>
            <a:ext cx="6480720" cy="3016335"/>
          </a:xfrm>
        </p:spPr>
        <p:txBody>
          <a:bodyPr/>
          <a:lstStyle>
            <a:lvl1pPr marL="182563" indent="-182563">
              <a:buFont typeface="Arial" pitchFamily="34" charset="0"/>
              <a:buChar char="•"/>
              <a:defRPr/>
            </a:lvl1pPr>
            <a:lvl2pPr marL="623888" indent="-166688">
              <a:buFont typeface="Arial" pitchFamily="34" charset="0"/>
              <a:buChar char="•"/>
              <a:defRPr/>
            </a:lvl2pPr>
            <a:lvl3pPr marL="989013" indent="-96838">
              <a:buFont typeface="Arial" pitchFamily="34" charset="0"/>
              <a:buChar char="•"/>
              <a:defRPr/>
            </a:lvl3pPr>
            <a:lvl4pPr marL="1430338" indent="0">
              <a:buFont typeface="Arial" pitchFamily="34" charset="0"/>
              <a:buChar char="•"/>
              <a:defRPr/>
            </a:lvl4pPr>
            <a:lvl5pPr marL="1797050" indent="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86231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bg>
      <p:bgRef idx="1002">
        <a:schemeClr val="bg2"/>
      </p:bgRef>
    </p:bg>
    <p:spTree>
      <p:nvGrpSpPr>
        <p:cNvPr id="1" name=""/>
        <p:cNvGrpSpPr/>
        <p:nvPr/>
      </p:nvGrpSpPr>
      <p:grpSpPr>
        <a:xfrm>
          <a:off x="0" y="0"/>
          <a:ext cx="0" cy="0"/>
          <a:chOff x="0" y="0"/>
          <a:chExt cx="0" cy="0"/>
        </a:xfrm>
      </p:grpSpPr>
      <p:sp>
        <p:nvSpPr>
          <p:cNvPr id="9" name="Title 1"/>
          <p:cNvSpPr>
            <a:spLocks noGrp="1"/>
          </p:cNvSpPr>
          <p:nvPr>
            <p:ph type="title"/>
          </p:nvPr>
        </p:nvSpPr>
        <p:spPr>
          <a:xfrm>
            <a:off x="188640" y="4953000"/>
            <a:ext cx="6478221" cy="811885"/>
          </a:xfrm>
          <a:noFill/>
        </p:spPr>
        <p:txBody>
          <a:bodyPr/>
          <a:lstStyle>
            <a:lvl1pPr algn="r">
              <a:defRPr>
                <a:solidFill>
                  <a:srgbClr val="7030A0"/>
                </a:solidFill>
              </a:defRPr>
            </a:lvl1pPr>
          </a:lstStyle>
          <a:p>
            <a:r>
              <a:rPr lang="en-US" dirty="0" smtClean="0"/>
              <a:t>Click to edit Master title style</a:t>
            </a:r>
            <a:endParaRPr lang="en-US" dirty="0"/>
          </a:p>
        </p:txBody>
      </p:sp>
      <p:sp>
        <p:nvSpPr>
          <p:cNvPr id="12" name="Text Placeholder 9"/>
          <p:cNvSpPr>
            <a:spLocks noGrp="1"/>
          </p:cNvSpPr>
          <p:nvPr>
            <p:ph type="body" sz="quarter" idx="13"/>
          </p:nvPr>
        </p:nvSpPr>
        <p:spPr>
          <a:xfrm>
            <a:off x="188640" y="5993116"/>
            <a:ext cx="6478221" cy="624069"/>
          </a:xfrm>
          <a:noFill/>
        </p:spPr>
        <p:txBody>
          <a:bodyPr anchor="ctr">
            <a:noAutofit/>
          </a:bodyPr>
          <a:lstStyle>
            <a:lvl1pPr marL="0" indent="0" algn="r">
              <a:buNone/>
              <a:defRPr sz="2400">
                <a:solidFill>
                  <a:srgbClr val="851384"/>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pic>
        <p:nvPicPr>
          <p:cNvPr id="717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29000" y="8830055"/>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96882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bg>
      <p:bgRef idx="1002">
        <a:schemeClr val="bg1"/>
      </p:bgRef>
    </p:bg>
    <p:spTree>
      <p:nvGrpSpPr>
        <p:cNvPr id="1" name=""/>
        <p:cNvGrpSpPr/>
        <p:nvPr/>
      </p:nvGrpSpPr>
      <p:grpSpPr>
        <a:xfrm>
          <a:off x="0" y="0"/>
          <a:ext cx="0" cy="0"/>
          <a:chOff x="0" y="0"/>
          <a:chExt cx="0" cy="0"/>
        </a:xfrm>
      </p:grpSpPr>
      <p:sp>
        <p:nvSpPr>
          <p:cNvPr id="9" name="Title 1"/>
          <p:cNvSpPr>
            <a:spLocks noGrp="1"/>
          </p:cNvSpPr>
          <p:nvPr>
            <p:ph type="title"/>
          </p:nvPr>
        </p:nvSpPr>
        <p:spPr>
          <a:xfrm>
            <a:off x="188640" y="4953000"/>
            <a:ext cx="6478221" cy="811885"/>
          </a:xfrm>
          <a:noFill/>
        </p:spPr>
        <p:txBody>
          <a:bodyPr/>
          <a:lstStyle>
            <a:lvl1pPr algn="r">
              <a:defRPr>
                <a:solidFill>
                  <a:srgbClr val="7030A0"/>
                </a:solidFill>
              </a:defRPr>
            </a:lvl1pPr>
          </a:lstStyle>
          <a:p>
            <a:r>
              <a:rPr lang="en-US" dirty="0" smtClean="0"/>
              <a:t>Click to edit Master title style</a:t>
            </a:r>
            <a:endParaRPr lang="en-US" dirty="0"/>
          </a:p>
        </p:txBody>
      </p:sp>
      <p:sp>
        <p:nvSpPr>
          <p:cNvPr id="12" name="Text Placeholder 9"/>
          <p:cNvSpPr>
            <a:spLocks noGrp="1"/>
          </p:cNvSpPr>
          <p:nvPr>
            <p:ph type="body" sz="quarter" idx="13"/>
          </p:nvPr>
        </p:nvSpPr>
        <p:spPr>
          <a:xfrm>
            <a:off x="188640" y="5993116"/>
            <a:ext cx="6478221" cy="624069"/>
          </a:xfrm>
          <a:noFill/>
        </p:spPr>
        <p:txBody>
          <a:bodyPr anchor="ctr">
            <a:noAutofit/>
          </a:bodyPr>
          <a:lstStyle>
            <a:lvl1pPr marL="0" indent="0" algn="r">
              <a:buNone/>
              <a:defRPr sz="2400">
                <a:solidFill>
                  <a:schemeClr val="tx2"/>
                </a:solidFill>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en-US" dirty="0" smtClean="0"/>
              <a:t>Click to edit Master text styles</a:t>
            </a:r>
          </a:p>
        </p:txBody>
      </p:sp>
      <p:pic>
        <p:nvPicPr>
          <p:cNvPr id="819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29000" y="8830055"/>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4425307"/>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bg>
      <p:bgPr>
        <a:gradFill rotWithShape="1">
          <a:gsLst>
            <a:gs pos="0">
              <a:schemeClr val="accent1">
                <a:lumMod val="20000"/>
                <a:lumOff val="80000"/>
              </a:schemeClr>
            </a:gs>
            <a:gs pos="40000">
              <a:schemeClr val="accent1">
                <a:lumMod val="40000"/>
                <a:lumOff val="60000"/>
              </a:schemeClr>
            </a:gs>
            <a:gs pos="100000">
              <a:schemeClr val="accent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2646" y="4848989"/>
            <a:ext cx="6372708" cy="2123369"/>
          </a:xfrm>
        </p:spPr>
        <p:txBody>
          <a:bodyPr anchor="ctr"/>
          <a:lstStyle>
            <a:lvl1pPr>
              <a:defRPr>
                <a:solidFill>
                  <a:schemeClr val="accent1">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42646" y="6997975"/>
            <a:ext cx="6376368" cy="1283395"/>
          </a:xfrm>
        </p:spPr>
        <p:txBody>
          <a:bodyPr anchor="ctr"/>
          <a:lstStyle>
            <a:lvl1pPr marL="0" indent="0" algn="l">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Date Placeholder 3"/>
          <p:cNvSpPr>
            <a:spLocks noGrp="1"/>
          </p:cNvSpPr>
          <p:nvPr>
            <p:ph type="dt" sz="half" idx="10"/>
          </p:nvPr>
        </p:nvSpPr>
        <p:spPr>
          <a:xfrm>
            <a:off x="242646" y="8826189"/>
            <a:ext cx="2268252" cy="527403"/>
          </a:xfrm>
          <a:prstGeom prst="rect">
            <a:avLst/>
          </a:prstGeom>
        </p:spPr>
        <p:txBody>
          <a:bodyPr anchor="ctr"/>
          <a:lstStyle>
            <a:lvl1pPr>
              <a:defRPr sz="1400" b="1">
                <a:solidFill>
                  <a:schemeClr val="bg1"/>
                </a:solidFill>
                <a:latin typeface="Arial" pitchFamily="34" charset="0"/>
                <a:cs typeface="Arial" pitchFamily="34" charset="0"/>
              </a:defRPr>
            </a:lvl1pPr>
          </a:lstStyle>
          <a:p>
            <a:endParaRPr lang="en-US" dirty="0">
              <a:solidFill>
                <a:prstClr val="white"/>
              </a:solidFill>
            </a:endParaRPr>
          </a:p>
        </p:txBody>
      </p:sp>
      <p:pic>
        <p:nvPicPr>
          <p:cNvPr id="921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29000" y="8841432"/>
            <a:ext cx="3228975" cy="745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14723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bg>
      <p:bgRef idx="1002">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42646" y="4848989"/>
            <a:ext cx="6372708" cy="2123369"/>
          </a:xfrm>
        </p:spPr>
        <p:txBody>
          <a:bodyPr anchor="ctr"/>
          <a:lstStyle>
            <a:lvl1pPr>
              <a:defRPr>
                <a:solidFill>
                  <a:schemeClr val="accent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42646" y="6997975"/>
            <a:ext cx="6376368" cy="1283395"/>
          </a:xfrm>
        </p:spPr>
        <p:txBody>
          <a:bodyPr anchor="ctr"/>
          <a:lstStyle>
            <a:lvl1pPr marL="0" indent="0" algn="l">
              <a:buNone/>
              <a:defRPr baseline="0">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Date Placeholder 3"/>
          <p:cNvSpPr>
            <a:spLocks noGrp="1"/>
          </p:cNvSpPr>
          <p:nvPr>
            <p:ph type="dt" sz="half" idx="10"/>
          </p:nvPr>
        </p:nvSpPr>
        <p:spPr>
          <a:xfrm>
            <a:off x="242646" y="8826189"/>
            <a:ext cx="2268252" cy="527403"/>
          </a:xfrm>
          <a:prstGeom prst="rect">
            <a:avLst/>
          </a:prstGeom>
        </p:spPr>
        <p:txBody>
          <a:bodyPr anchor="ctr"/>
          <a:lstStyle>
            <a:lvl1pPr>
              <a:defRPr sz="1400" b="1">
                <a:solidFill>
                  <a:schemeClr val="accent4"/>
                </a:solidFill>
                <a:latin typeface="Arial" pitchFamily="34" charset="0"/>
                <a:cs typeface="Arial" pitchFamily="34" charset="0"/>
              </a:defRPr>
            </a:lvl1pPr>
          </a:lstStyle>
          <a:p>
            <a:endParaRPr lang="en-US" dirty="0"/>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02299" y="8830055"/>
            <a:ext cx="3228975" cy="75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93993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theme" Target="../theme/theme3.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396699"/>
            <a:ext cx="6480720" cy="811885"/>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88640" y="2976780"/>
            <a:ext cx="6480720" cy="540860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88640" y="8593520"/>
            <a:ext cx="540060" cy="1040000"/>
          </a:xfrm>
          <a:prstGeom prst="rect">
            <a:avLst/>
          </a:prstGeom>
          <a:noFill/>
          <a:ln w="6350">
            <a:noFill/>
          </a:ln>
        </p:spPr>
        <p:txBody>
          <a:bodyPr vert="horz" lIns="91440" tIns="45720" rIns="91440" bIns="45720" rtlCol="0" anchor="ctr"/>
          <a:lstStyle>
            <a:lvl1pPr algn="ctr">
              <a:defRPr sz="2000" b="1">
                <a:solidFill>
                  <a:srgbClr val="851384"/>
                </a:solidFill>
                <a:latin typeface="Arial" pitchFamily="34" charset="0"/>
                <a:cs typeface="Arial" pitchFamily="34" charset="0"/>
              </a:defRPr>
            </a:lvl1pPr>
          </a:lstStyle>
          <a:p>
            <a:fld id="{4B32C6E7-808A-4F43-A01E-C9689984D925}" type="slidenum">
              <a:rPr lang="en-US" smtClean="0"/>
              <a:pPr/>
              <a:t>‹#›</a:t>
            </a:fld>
            <a:endParaRPr lang="en-US" dirty="0"/>
          </a:p>
        </p:txBody>
      </p:sp>
    </p:spTree>
    <p:extLst>
      <p:ext uri="{BB962C8B-B14F-4D97-AF65-F5344CB8AC3E}">
        <p14:creationId xmlns:p14="http://schemas.microsoft.com/office/powerpoint/2010/main" val="108147937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hf hdr="0" ftr="0"/>
  <p:txStyles>
    <p:titleStyle>
      <a:lvl1pPr algn="l" defTabSz="914400" rtl="0" eaLnBrk="1" latinLnBrk="0" hangingPunct="1">
        <a:spcBef>
          <a:spcPct val="0"/>
        </a:spcBef>
        <a:buNone/>
        <a:defRPr sz="3200" b="1" kern="1200">
          <a:solidFill>
            <a:srgbClr val="851384"/>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1pPr>
      <a:lvl2pPr marL="742950" indent="-28575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2pPr>
      <a:lvl3pPr marL="11430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3pPr>
      <a:lvl4pPr marL="16002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4pPr>
      <a:lvl5pPr marL="20574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396699"/>
            <a:ext cx="6480720" cy="811885"/>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88640" y="2976780"/>
            <a:ext cx="6480720" cy="540860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88640" y="8593520"/>
            <a:ext cx="540060" cy="1040000"/>
          </a:xfrm>
          <a:prstGeom prst="rect">
            <a:avLst/>
          </a:prstGeom>
          <a:noFill/>
          <a:ln w="6350">
            <a:noFill/>
          </a:ln>
        </p:spPr>
        <p:txBody>
          <a:bodyPr vert="horz" lIns="91440" tIns="45720" rIns="91440" bIns="45720" rtlCol="0" anchor="ctr"/>
          <a:lstStyle>
            <a:lvl1pPr algn="ctr">
              <a:defRPr sz="2000" b="1">
                <a:solidFill>
                  <a:srgbClr val="851384"/>
                </a:solidFill>
                <a:latin typeface="Arial" pitchFamily="34" charset="0"/>
                <a:cs typeface="Arial" pitchFamily="34" charset="0"/>
              </a:defRPr>
            </a:lvl1pPr>
          </a:lstStyle>
          <a:p>
            <a:fld id="{4B32C6E7-808A-4F43-A01E-C9689984D925}" type="slidenum">
              <a:rPr lang="en-US" smtClean="0"/>
              <a:pPr/>
              <a:t>‹#›</a:t>
            </a:fld>
            <a:endParaRPr lang="en-US" dirty="0"/>
          </a:p>
        </p:txBody>
      </p:sp>
    </p:spTree>
    <p:extLst>
      <p:ext uri="{BB962C8B-B14F-4D97-AF65-F5344CB8AC3E}">
        <p14:creationId xmlns:p14="http://schemas.microsoft.com/office/powerpoint/2010/main" val="1999247191"/>
      </p:ext>
    </p:extLst>
  </p:cSld>
  <p:clrMap bg1="lt1" tx1="dk1" bg2="lt2" tx2="dk2" accent1="accent1" accent2="accent2" accent3="accent3" accent4="accent4" accent5="accent5" accent6="accent6" hlink="hlink" folHlink="folHlink"/>
  <p:sldLayoutIdLst>
    <p:sldLayoutId id="2147483682" r:id="rId1"/>
    <p:sldLayoutId id="2147483734" r:id="rId2"/>
    <p:sldLayoutId id="2147483725" r:id="rId3"/>
    <p:sldLayoutId id="2147483683" r:id="rId4"/>
    <p:sldLayoutId id="2147483684" r:id="rId5"/>
    <p:sldLayoutId id="2147483685" r:id="rId6"/>
    <p:sldLayoutId id="2147483753" r:id="rId7"/>
    <p:sldLayoutId id="2147483686" r:id="rId8"/>
    <p:sldLayoutId id="2147483730" r:id="rId9"/>
    <p:sldLayoutId id="2147483688" r:id="rId10"/>
    <p:sldLayoutId id="2147483689" r:id="rId11"/>
    <p:sldLayoutId id="2147483754" r:id="rId12"/>
  </p:sldLayoutIdLst>
  <p:hf hdr="0" ftr="0"/>
  <p:txStyles>
    <p:titleStyle>
      <a:lvl1pPr algn="l" defTabSz="914400"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1pPr>
      <a:lvl2pPr marL="742950" indent="-28575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2pPr>
      <a:lvl3pPr marL="11430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3pPr>
      <a:lvl4pPr marL="16002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4pPr>
      <a:lvl5pPr marL="2057400" indent="-228600" algn="l" defTabSz="914400" rtl="0" eaLnBrk="1" latinLnBrk="0" hangingPunct="1">
        <a:spcBef>
          <a:spcPct val="20000"/>
        </a:spcBef>
        <a:buClr>
          <a:srgbClr val="7030A0"/>
        </a:buClr>
        <a:buFont typeface="Arial" pitchFamily="34" charset="0"/>
        <a:buChar char="•"/>
        <a:defRPr sz="2000" kern="1200">
          <a:solidFill>
            <a:srgbClr val="000000"/>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396699"/>
            <a:ext cx="6480720" cy="811885"/>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88640" y="2976780"/>
            <a:ext cx="6480720" cy="54086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188640" y="8593520"/>
            <a:ext cx="540060" cy="1040000"/>
          </a:xfrm>
          <a:prstGeom prst="rect">
            <a:avLst/>
          </a:prstGeom>
          <a:noFill/>
          <a:ln w="6350">
            <a:noFill/>
          </a:ln>
        </p:spPr>
        <p:txBody>
          <a:bodyPr vert="horz" lIns="91440" tIns="45720" rIns="91440" bIns="45720" rtlCol="0" anchor="ctr"/>
          <a:lstStyle>
            <a:lvl1pPr algn="ctr">
              <a:defRPr sz="2000" b="1">
                <a:solidFill>
                  <a:srgbClr val="7030A0"/>
                </a:solidFill>
                <a:latin typeface="Arial" pitchFamily="34" charset="0"/>
                <a:cs typeface="Arial" pitchFamily="34" charset="0"/>
              </a:defRPr>
            </a:lvl1pPr>
          </a:lstStyle>
          <a:p>
            <a:fld id="{4B32C6E7-808A-4F43-A01E-C9689984D925}" type="slidenum">
              <a:rPr lang="en-US" smtClean="0"/>
              <a:pPr/>
              <a:t>‹#›</a:t>
            </a:fld>
            <a:endParaRPr lang="en-US" dirty="0"/>
          </a:p>
        </p:txBody>
      </p:sp>
    </p:spTree>
    <p:extLst>
      <p:ext uri="{BB962C8B-B14F-4D97-AF65-F5344CB8AC3E}">
        <p14:creationId xmlns:p14="http://schemas.microsoft.com/office/powerpoint/2010/main" val="56798570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51" r:id="rId3"/>
    <p:sldLayoutId id="2147483752" r:id="rId4"/>
  </p:sldLayoutIdLst>
  <p:hf hdr="0" ftr="0"/>
  <p:txStyles>
    <p:titleStyle>
      <a:lvl1pPr algn="l" defTabSz="914400" rtl="0" eaLnBrk="1" latinLnBrk="0" hangingPunct="1">
        <a:spcBef>
          <a:spcPct val="0"/>
        </a:spcBef>
        <a:buNone/>
        <a:defRPr sz="3200" b="1" kern="1200">
          <a:solidFill>
            <a:srgbClr val="7030A0"/>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030A0"/>
        </a:buClr>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7030A0"/>
        </a:buClr>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7030A0"/>
        </a:buClr>
        <a:buFont typeface="Arial" pitchFamily="34" charset="0"/>
        <a:buChar char="•"/>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7030A0"/>
        </a:buClr>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7030A0"/>
        </a:buClr>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bout1"/>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t="12188" b="24789"/>
          <a:stretch/>
        </p:blipFill>
        <p:spPr bwMode="auto">
          <a:xfrm>
            <a:off x="0" y="-15552"/>
            <a:ext cx="6861233" cy="2875555"/>
          </a:xfrm>
          <a:prstGeom prst="rect">
            <a:avLst/>
          </a:prstGeom>
          <a:extLst>
            <a:ext uri="{909E8E84-426E-40DD-AFC4-6F175D3DCCD1}">
              <a14:hiddenFill xmlns:a14="http://schemas.microsoft.com/office/drawing/2010/main">
                <a:solidFill>
                  <a:srgbClr val="FFFFFF"/>
                </a:solidFill>
              </a14:hiddenFill>
            </a:ext>
          </a:extLst>
        </p:spPr>
      </p:pic>
      <p:sp>
        <p:nvSpPr>
          <p:cNvPr id="3" name="Rectangle 2"/>
          <p:cNvSpPr/>
          <p:nvPr/>
        </p:nvSpPr>
        <p:spPr>
          <a:xfrm>
            <a:off x="-1" y="-15551"/>
            <a:ext cx="6861233" cy="2808312"/>
          </a:xfrm>
          <a:prstGeom prst="rect">
            <a:avLst/>
          </a:prstGeom>
          <a:gradFill flip="none" rotWithShape="1">
            <a:gsLst>
              <a:gs pos="0">
                <a:schemeClr val="accent1">
                  <a:lumMod val="20000"/>
                  <a:lumOff val="80000"/>
                  <a:alpha val="27000"/>
                </a:schemeClr>
              </a:gs>
              <a:gs pos="90000">
                <a:schemeClr val="accent1">
                  <a:lumMod val="27000"/>
                  <a:lumOff val="73000"/>
                  <a:alpha val="89000"/>
                </a:schemeClr>
              </a:gs>
              <a:gs pos="100000">
                <a:schemeClr val="bg1"/>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10" name="Title 1"/>
          <p:cNvSpPr>
            <a:spLocks noGrp="1"/>
          </p:cNvSpPr>
          <p:nvPr>
            <p:ph type="title" idx="4294967295"/>
          </p:nvPr>
        </p:nvSpPr>
        <p:spPr>
          <a:xfrm>
            <a:off x="165854" y="108667"/>
            <a:ext cx="6480720" cy="811885"/>
          </a:xfrm>
        </p:spPr>
        <p:txBody>
          <a:bodyPr>
            <a:noAutofit/>
          </a:bodyPr>
          <a:lstStyle/>
          <a:p>
            <a:r>
              <a:rPr lang="en-US" sz="3600" dirty="0" smtClean="0">
                <a:solidFill>
                  <a:srgbClr val="7030A0"/>
                </a:solidFill>
                <a:latin typeface="Baskerville Old Face" panose="02020602080505020303" pitchFamily="18" charset="0"/>
              </a:rPr>
              <a:t>2016 Affluent Insights™</a:t>
            </a:r>
            <a:br>
              <a:rPr lang="en-US" sz="3600" dirty="0" smtClean="0">
                <a:solidFill>
                  <a:srgbClr val="7030A0"/>
                </a:solidFill>
                <a:latin typeface="Baskerville Old Face" panose="02020602080505020303" pitchFamily="18" charset="0"/>
              </a:rPr>
            </a:br>
            <a:r>
              <a:rPr lang="en-US" sz="3600" dirty="0" smtClean="0">
                <a:solidFill>
                  <a:srgbClr val="7030A0"/>
                </a:solidFill>
                <a:latin typeface="Baskerville Old Face" panose="02020602080505020303" pitchFamily="18" charset="0"/>
              </a:rPr>
              <a:t>Subscription Service</a:t>
            </a:r>
            <a:r>
              <a:rPr lang="en-US" sz="2000" dirty="0" smtClean="0">
                <a:solidFill>
                  <a:srgbClr val="7030A0"/>
                </a:solidFill>
                <a:latin typeface="Baskerville Old Face" panose="02020602080505020303" pitchFamily="18" charset="0"/>
              </a:rPr>
              <a:t/>
            </a:r>
            <a:br>
              <a:rPr lang="en-US" sz="2000" dirty="0" smtClean="0">
                <a:solidFill>
                  <a:srgbClr val="7030A0"/>
                </a:solidFill>
                <a:latin typeface="Baskerville Old Face" panose="02020602080505020303" pitchFamily="18" charset="0"/>
              </a:rPr>
            </a:br>
            <a:r>
              <a:rPr lang="en-US" sz="2400" dirty="0" smtClean="0">
                <a:solidFill>
                  <a:srgbClr val="7030A0"/>
                </a:solidFill>
                <a:latin typeface="Baskerville Old Face" panose="02020602080505020303" pitchFamily="18" charset="0"/>
              </a:rPr>
              <a:t>- </a:t>
            </a:r>
            <a:r>
              <a:rPr lang="en-US" sz="2800" dirty="0" smtClean="0">
                <a:solidFill>
                  <a:srgbClr val="7030A0"/>
                </a:solidFill>
                <a:latin typeface="Baskerville Old Face" panose="02020602080505020303" pitchFamily="18" charset="0"/>
              </a:rPr>
              <a:t>The Pulse of Luxury -</a:t>
            </a:r>
            <a:endParaRPr lang="en-US" sz="3600" dirty="0">
              <a:solidFill>
                <a:srgbClr val="7030A0"/>
              </a:solidFill>
              <a:latin typeface="Baskerville Old Face" panose="02020602080505020303" pitchFamily="18" charset="0"/>
            </a:endParaRPr>
          </a:p>
        </p:txBody>
      </p:sp>
      <p:sp>
        <p:nvSpPr>
          <p:cNvPr id="6" name="Rectangle 5"/>
          <p:cNvSpPr/>
          <p:nvPr/>
        </p:nvSpPr>
        <p:spPr>
          <a:xfrm>
            <a:off x="165854" y="3455346"/>
            <a:ext cx="6692146" cy="2385268"/>
          </a:xfrm>
          <a:prstGeom prst="rect">
            <a:avLst/>
          </a:prstGeom>
        </p:spPr>
        <p:txBody>
          <a:bodyPr wrap="square">
            <a:spAutoFit/>
          </a:bodyPr>
          <a:lstStyle/>
          <a:p>
            <a:pPr lvl="0">
              <a:spcAft>
                <a:spcPts val="600"/>
              </a:spcAft>
            </a:pPr>
            <a:r>
              <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The Affluent consumer continues to drive luxury and premium goods consumption across Asia and globally. Brands need to increasingly monitor the pulse of these discerning </a:t>
            </a:r>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consumers. </a:t>
            </a:r>
          </a:p>
          <a:p>
            <a:pPr lvl="0"/>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t>
            </a:r>
            <a:r>
              <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Agility Research &amp; Strategy we have exclusive access to this hard to reach consumer through </a:t>
            </a:r>
            <a:r>
              <a:rPr lang="en-SG" spc="30" dirty="0" err="1">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LuxeTalk</a:t>
            </a:r>
            <a:r>
              <a:rPr lang="en-SG" sz="1600"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our invitation only community of affluent and HNWI consumers across 20 markets, built through luxury partnerships.</a:t>
            </a:r>
          </a:p>
          <a:p>
            <a:pPr lvl="0"/>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p>
        </p:txBody>
      </p:sp>
      <p:sp>
        <p:nvSpPr>
          <p:cNvPr id="9" name="Rectangle 8"/>
          <p:cNvSpPr/>
          <p:nvPr/>
        </p:nvSpPr>
        <p:spPr>
          <a:xfrm>
            <a:off x="0" y="2655319"/>
            <a:ext cx="6858000" cy="7794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473" y="2752156"/>
            <a:ext cx="2487101" cy="5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2894090" y="5620347"/>
            <a:ext cx="3752483" cy="3764681"/>
          </a:xfrm>
          <a:prstGeom prst="rect">
            <a:avLst/>
          </a:prstGeom>
          <a:solidFill>
            <a:schemeClr val="accent6">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lIns="91440" tIns="0" rIns="0" bIns="0" anchor="ctr" anchorCtr="0">
            <a:noAutofit/>
          </a:bodyPr>
          <a:lstStyle/>
          <a:p>
            <a:pPr>
              <a:lnSpc>
                <a:spcPts val="2000"/>
              </a:lnSpc>
              <a:spcAft>
                <a:spcPts val="1000"/>
              </a:spcAft>
            </a:pPr>
            <a:r>
              <a:rPr lang="en-GB" sz="2000"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The subscription service </a:t>
            </a:r>
            <a:br>
              <a:rPr lang="en-GB" sz="2000"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br>
            <a:r>
              <a:rPr lang="en-GB" sz="2000"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comprises </a:t>
            </a:r>
            <a:r>
              <a:rPr lang="en-GB" sz="2000"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of four offerings:</a:t>
            </a:r>
            <a:endParaRPr lang="en-SG"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endParaRPr>
          </a:p>
          <a:p>
            <a:pPr marL="465138" lvl="1">
              <a:lnSpc>
                <a:spcPts val="2100"/>
              </a:lnSpc>
              <a:spcAft>
                <a:spcPts val="600"/>
              </a:spcAft>
            </a:pPr>
            <a:r>
              <a:rPr lang="en-GB" b="1"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Affluent Consumer and Luxury Brand Reports </a:t>
            </a:r>
            <a:r>
              <a:rPr lang="en-GB"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
            </a:r>
            <a:br>
              <a:rPr lang="en-GB"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br>
            <a:r>
              <a:rPr lang="en-GB" i="1"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(updated </a:t>
            </a:r>
            <a:r>
              <a:rPr lang="en-GB" i="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twice per year</a:t>
            </a:r>
            <a:r>
              <a:rPr lang="en-GB" i="1"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a:t>
            </a:r>
            <a:endParaRPr lang="en-SG" sz="1600" i="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endParaRPr>
          </a:p>
          <a:p>
            <a:pPr marL="465138" lvl="1">
              <a:lnSpc>
                <a:spcPts val="2100"/>
              </a:lnSpc>
              <a:spcAft>
                <a:spcPts val="600"/>
              </a:spcAft>
            </a:pPr>
            <a:r>
              <a:rPr lang="en-GB" b="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Quarterly Luxury Leader Roundtables </a:t>
            </a:r>
            <a:r>
              <a:rPr lang="en-GB"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with </a:t>
            </a:r>
            <a:r>
              <a:rPr lang="en-GB"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Executives </a:t>
            </a:r>
            <a:r>
              <a:rPr lang="en-GB"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from the Luxury World</a:t>
            </a:r>
            <a:endParaRPr lang="en-SG" sz="1600"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endParaRPr>
          </a:p>
          <a:p>
            <a:pPr marL="465138" lvl="1">
              <a:lnSpc>
                <a:spcPts val="2100"/>
              </a:lnSpc>
              <a:spcAft>
                <a:spcPts val="600"/>
              </a:spcAft>
            </a:pPr>
            <a:r>
              <a:rPr lang="en-GB" b="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Custom Tabulations </a:t>
            </a:r>
            <a:r>
              <a:rPr lang="en-GB"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of Data </a:t>
            </a:r>
            <a:r>
              <a:rPr lang="en-GB"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
            </a:r>
            <a:br>
              <a:rPr lang="en-GB"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br>
            <a:r>
              <a:rPr lang="en-GB" i="1" dirty="0" smtClean="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a:t>
            </a:r>
            <a:r>
              <a:rPr lang="en-GB" i="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twice per year)</a:t>
            </a:r>
            <a:endParaRPr lang="en-SG" sz="1600" i="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endParaRPr>
          </a:p>
          <a:p>
            <a:pPr marL="465138" lvl="1">
              <a:lnSpc>
                <a:spcPts val="2100"/>
              </a:lnSpc>
              <a:spcAft>
                <a:spcPts val="600"/>
              </a:spcAft>
            </a:pPr>
            <a:r>
              <a:rPr lang="en-GB" b="1"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Semi-annual Brainstorming Sessions </a:t>
            </a:r>
            <a:r>
              <a:rPr lang="en-GB" dirty="0">
                <a:solidFill>
                  <a:srgbClr val="AF9738"/>
                </a:solidFill>
                <a:latin typeface="Baskerville Old Face" panose="02020602080505020303" pitchFamily="18" charset="0"/>
                <a:ea typeface="SimSun" panose="02010600030101010101" pitchFamily="2" charset="-122"/>
                <a:cs typeface="Times New Roman" panose="02020603050405020304" pitchFamily="18" charset="0"/>
              </a:rPr>
              <a:t>with Agility Experts</a:t>
            </a:r>
            <a:endParaRPr lang="en-SG" sz="1600" dirty="0">
              <a:solidFill>
                <a:srgbClr val="AF9738"/>
              </a:solidFill>
              <a:effectLst/>
              <a:latin typeface="Baskerville Old Face" panose="02020602080505020303" pitchFamily="18" charset="0"/>
              <a:ea typeface="SimSun" panose="02010600030101010101" pitchFamily="2" charset="-122"/>
              <a:cs typeface="Times New Roman" panose="02020603050405020304" pitchFamily="18" charset="0"/>
            </a:endParaRPr>
          </a:p>
        </p:txBody>
      </p:sp>
      <p:sp>
        <p:nvSpPr>
          <p:cNvPr id="16" name="Rectangle 15"/>
          <p:cNvSpPr/>
          <p:nvPr/>
        </p:nvSpPr>
        <p:spPr>
          <a:xfrm>
            <a:off x="134392" y="5570475"/>
            <a:ext cx="2759698" cy="3970318"/>
          </a:xfrm>
          <a:prstGeom prst="rect">
            <a:avLst/>
          </a:prstGeom>
        </p:spPr>
        <p:txBody>
          <a:bodyPr wrap="square">
            <a:spAutoFit/>
          </a:bodyPr>
          <a:lstStyle/>
          <a:p>
            <a:pPr lvl="0"/>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To </a:t>
            </a:r>
            <a:r>
              <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cater to requests from marketers and brands across luxury product and service categories, we have designed an annual program – The Affluent Insights™ Subscription Service – a one of its kind offering </a:t>
            </a:r>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in the market for </a:t>
            </a:r>
            <a:r>
              <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addressing key questions and pain points brands and marketers </a:t>
            </a:r>
            <a:r>
              <a:rPr lang="en-SG"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face today. </a:t>
            </a:r>
            <a:endParaRPr lang="en-SG"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8" name="Oval 17"/>
          <p:cNvSpPr/>
          <p:nvPr/>
        </p:nvSpPr>
        <p:spPr>
          <a:xfrm>
            <a:off x="2957568" y="6400686"/>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1</a:t>
            </a:r>
            <a:endParaRPr lang="en-SG" b="1" dirty="0"/>
          </a:p>
        </p:txBody>
      </p:sp>
      <p:sp>
        <p:nvSpPr>
          <p:cNvPr id="20" name="Oval 19"/>
          <p:cNvSpPr/>
          <p:nvPr/>
        </p:nvSpPr>
        <p:spPr>
          <a:xfrm>
            <a:off x="2957568" y="722099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2</a:t>
            </a:r>
            <a:endParaRPr lang="en-SG" b="1" dirty="0"/>
          </a:p>
        </p:txBody>
      </p:sp>
      <p:sp>
        <p:nvSpPr>
          <p:cNvPr id="21" name="Oval 20"/>
          <p:cNvSpPr/>
          <p:nvPr/>
        </p:nvSpPr>
        <p:spPr>
          <a:xfrm>
            <a:off x="2957568" y="8084891"/>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3</a:t>
            </a:r>
            <a:endParaRPr lang="en-SG" b="1" dirty="0"/>
          </a:p>
        </p:txBody>
      </p:sp>
      <p:sp>
        <p:nvSpPr>
          <p:cNvPr id="22" name="Oval 21"/>
          <p:cNvSpPr/>
          <p:nvPr/>
        </p:nvSpPr>
        <p:spPr>
          <a:xfrm>
            <a:off x="2957568" y="8716992"/>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4</a:t>
            </a:r>
            <a:endParaRPr lang="en-SG" b="1" dirty="0"/>
          </a:p>
        </p:txBody>
      </p:sp>
      <p:cxnSp>
        <p:nvCxnSpPr>
          <p:cNvPr id="24" name="Straight Connector 23"/>
          <p:cNvCxnSpPr/>
          <p:nvPr/>
        </p:nvCxnSpPr>
        <p:spPr>
          <a:xfrm>
            <a:off x="0" y="9705528"/>
            <a:ext cx="6846600"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80728" y="9587934"/>
            <a:ext cx="4536504" cy="261610"/>
          </a:xfrm>
          <a:prstGeom prst="rect">
            <a:avLst/>
          </a:prstGeom>
          <a:solidFill>
            <a:schemeClr val="bg1"/>
          </a:solidFill>
        </p:spPr>
        <p:txBody>
          <a:bodyPr wrap="square" lIns="0" rIns="0" rtlCol="0">
            <a:spAutoFit/>
          </a:bodyPr>
          <a:lstStyle/>
          <a:p>
            <a:pPr algn="ctr"/>
            <a:r>
              <a:rPr lang="en-SG" sz="1100" dirty="0">
                <a:solidFill>
                  <a:srgbClr val="978C55"/>
                </a:solidFill>
              </a:rPr>
              <a:t>2016 </a:t>
            </a:r>
            <a:r>
              <a:rPr lang="en-SG" sz="1100" dirty="0" smtClean="0">
                <a:solidFill>
                  <a:srgbClr val="978C55"/>
                </a:solidFill>
              </a:rPr>
              <a:t>AFFLUENT INSIGHTS Subscription Service - </a:t>
            </a:r>
            <a:r>
              <a:rPr lang="en-SG" sz="1100" dirty="0">
                <a:solidFill>
                  <a:srgbClr val="978C55"/>
                </a:solidFill>
              </a:rPr>
              <a:t>The Pulse of </a:t>
            </a:r>
            <a:r>
              <a:rPr lang="en-SG" sz="1100" dirty="0" smtClean="0">
                <a:solidFill>
                  <a:srgbClr val="978C55"/>
                </a:solidFill>
              </a:rPr>
              <a:t>Luxury</a:t>
            </a:r>
            <a:endParaRPr lang="en-SG" sz="1100" dirty="0">
              <a:solidFill>
                <a:srgbClr val="978C55"/>
              </a:solidFill>
            </a:endParaRPr>
          </a:p>
        </p:txBody>
      </p:sp>
    </p:spTree>
    <p:extLst>
      <p:ext uri="{BB962C8B-B14F-4D97-AF65-F5344CB8AC3E}">
        <p14:creationId xmlns:p14="http://schemas.microsoft.com/office/powerpoint/2010/main" val="4184029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65101" y="4693996"/>
            <a:ext cx="3119883" cy="2004456"/>
          </a:xfrm>
          <a:prstGeom prst="rect">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lIns="91440" tIns="0" rIns="0" bIns="0" anchor="ctr" anchorCtr="0">
            <a:noAutofit/>
          </a:bodyPr>
          <a:lstStyle/>
          <a:p>
            <a:pPr>
              <a:lnSpc>
                <a:spcPts val="2000"/>
              </a:lnSpc>
              <a:spcAft>
                <a:spcPts val="1000"/>
              </a:spcAft>
            </a:pPr>
            <a:endParaRPr lang="en-SG" sz="1600" dirty="0">
              <a:solidFill>
                <a:srgbClr val="AF9738"/>
              </a:solidFill>
              <a:effectLst/>
              <a:latin typeface="Baskerville Old Face" panose="02020602080505020303" pitchFamily="18" charset="0"/>
              <a:ea typeface="SimSun" panose="02010600030101010101" pitchFamily="2" charset="-122"/>
              <a:cs typeface="Times New Roman" panose="02020603050405020304" pitchFamily="18" charset="0"/>
            </a:endParaRPr>
          </a:p>
        </p:txBody>
      </p:sp>
      <p:sp>
        <p:nvSpPr>
          <p:cNvPr id="9" name="Rectangle 8"/>
          <p:cNvSpPr/>
          <p:nvPr/>
        </p:nvSpPr>
        <p:spPr>
          <a:xfrm>
            <a:off x="0" y="0"/>
            <a:ext cx="6858000" cy="7794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9749" y="79145"/>
            <a:ext cx="2487101" cy="5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0" y="9705528"/>
            <a:ext cx="68466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80728" y="9587934"/>
            <a:ext cx="4536504" cy="261610"/>
          </a:xfrm>
          <a:prstGeom prst="rect">
            <a:avLst/>
          </a:prstGeom>
          <a:solidFill>
            <a:schemeClr val="bg1"/>
          </a:solidFill>
        </p:spPr>
        <p:txBody>
          <a:bodyPr wrap="square" lIns="0" rIns="0" rtlCol="0">
            <a:spAutoFit/>
          </a:bodyPr>
          <a:lstStyle/>
          <a:p>
            <a:pPr algn="ctr"/>
            <a:r>
              <a:rPr lang="en-SG" sz="1100" dirty="0">
                <a:solidFill>
                  <a:srgbClr val="978C55"/>
                </a:solidFill>
              </a:rPr>
              <a:t>2016 </a:t>
            </a:r>
            <a:r>
              <a:rPr lang="en-SG" sz="1100" dirty="0" smtClean="0">
                <a:solidFill>
                  <a:srgbClr val="978C55"/>
                </a:solidFill>
              </a:rPr>
              <a:t>AFFLUENT INSIGHTS Subscription Service - </a:t>
            </a:r>
            <a:r>
              <a:rPr lang="en-SG" sz="1100" dirty="0">
                <a:solidFill>
                  <a:srgbClr val="978C55"/>
                </a:solidFill>
              </a:rPr>
              <a:t>The Pulse of </a:t>
            </a:r>
            <a:r>
              <a:rPr lang="en-SG" sz="1100" dirty="0" smtClean="0">
                <a:solidFill>
                  <a:srgbClr val="978C55"/>
                </a:solidFill>
              </a:rPr>
              <a:t>Luxury</a:t>
            </a:r>
            <a:endParaRPr lang="en-SG" sz="1100" dirty="0">
              <a:solidFill>
                <a:srgbClr val="978C55"/>
              </a:solidFill>
            </a:endParaRPr>
          </a:p>
        </p:txBody>
      </p:sp>
      <p:sp>
        <p:nvSpPr>
          <p:cNvPr id="2" name="Rectangle 1"/>
          <p:cNvSpPr/>
          <p:nvPr/>
        </p:nvSpPr>
        <p:spPr>
          <a:xfrm>
            <a:off x="137722" y="833443"/>
            <a:ext cx="6708878" cy="2092881"/>
          </a:xfrm>
          <a:prstGeom prst="rect">
            <a:avLst/>
          </a:prstGeom>
        </p:spPr>
        <p:txBody>
          <a:bodyPr wrap="square">
            <a:spAutoFit/>
          </a:bodyPr>
          <a:lstStyle/>
          <a:p>
            <a:pPr lvl="0"/>
            <a:r>
              <a:rPr lang="en-SG" b="1" spc="30" dirty="0" smtClean="0">
                <a:latin typeface="Arial Unicode MS" panose="020B0604020202020204" pitchFamily="34" charset="-128"/>
                <a:ea typeface="Arial Unicode MS" panose="020B0604020202020204" pitchFamily="34" charset="-128"/>
                <a:cs typeface="Arial Unicode MS" panose="020B0604020202020204" pitchFamily="34" charset="-128"/>
              </a:rPr>
              <a:t>TAILORED TO YOUR CATEGORY…</a:t>
            </a:r>
          </a:p>
          <a:p>
            <a:pPr lvl="0"/>
            <a:r>
              <a:rPr lang="en-SG" sz="1600"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The service is category specific and provides data for your category, and </a:t>
            </a:r>
            <a:r>
              <a:rPr lang="en-SG" sz="1600"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updated every six </a:t>
            </a:r>
            <a:r>
              <a:rPr lang="en-SG" sz="1600" spc="3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months. It is aimed </a:t>
            </a:r>
            <a:r>
              <a:rPr lang="en-SG" sz="1600"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uncovering the trends, consumption patterns, brand preferences, and detailed insights of the Affluent consumers in key markets. The program is also a tool for picking up emerging consumer trends across product categories helping in planning marketing and sales activities and also product lines ahead of time.</a:t>
            </a:r>
            <a:endParaRPr lang="en-SG" sz="1600" spc="30"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023077122"/>
              </p:ext>
            </p:extLst>
          </p:nvPr>
        </p:nvGraphicFramePr>
        <p:xfrm>
          <a:off x="3693722" y="7209869"/>
          <a:ext cx="2991649" cy="2175252"/>
        </p:xfrm>
        <a:graphic>
          <a:graphicData uri="http://schemas.openxmlformats.org/drawingml/2006/table">
            <a:tbl>
              <a:tblPr firstRow="1" firstCol="1" bandRow="1">
                <a:tableStyleId>{5C22544A-7EE6-4342-B048-85BDC9FD1C3A}</a:tableStyleId>
              </a:tblPr>
              <a:tblGrid>
                <a:gridCol w="1290908">
                  <a:extLst>
                    <a:ext uri="{9D8B030D-6E8A-4147-A177-3AD203B41FA5}">
                      <a16:colId xmlns:a16="http://schemas.microsoft.com/office/drawing/2014/main" val="3982901733"/>
                    </a:ext>
                  </a:extLst>
                </a:gridCol>
                <a:gridCol w="1700741">
                  <a:extLst>
                    <a:ext uri="{9D8B030D-6E8A-4147-A177-3AD203B41FA5}">
                      <a16:colId xmlns:a16="http://schemas.microsoft.com/office/drawing/2014/main" val="2813583960"/>
                    </a:ext>
                  </a:extLst>
                </a:gridCol>
              </a:tblGrid>
              <a:tr h="269082">
                <a:tc>
                  <a:txBody>
                    <a:bodyPr/>
                    <a:lstStyle/>
                    <a:p>
                      <a:pPr marL="0" marR="0">
                        <a:lnSpc>
                          <a:spcPct val="115000"/>
                        </a:lnSpc>
                        <a:spcBef>
                          <a:spcPts val="0"/>
                        </a:spcBef>
                        <a:spcAft>
                          <a:spcPts val="1000"/>
                        </a:spcAft>
                      </a:pPr>
                      <a:r>
                        <a:rPr lang="en-GB" sz="1050" cap="none" dirty="0" smtClean="0">
                          <a:effectLst/>
                        </a:rPr>
                        <a:t>Country</a:t>
                      </a:r>
                      <a:endParaRPr lang="en-SG" sz="105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050" cap="none" dirty="0" smtClean="0">
                          <a:effectLst/>
                        </a:rPr>
                        <a:t>Annual HHI</a:t>
                      </a:r>
                      <a:endParaRPr lang="en-SG" sz="105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4788627"/>
                  </a:ext>
                </a:extLst>
              </a:tr>
              <a:tr h="272310">
                <a:tc>
                  <a:txBody>
                    <a:bodyPr/>
                    <a:lstStyle/>
                    <a:p>
                      <a:pPr marL="0" marR="0">
                        <a:lnSpc>
                          <a:spcPct val="115000"/>
                        </a:lnSpc>
                        <a:spcBef>
                          <a:spcPts val="0"/>
                        </a:spcBef>
                        <a:spcAft>
                          <a:spcPts val="1000"/>
                        </a:spcAft>
                      </a:pPr>
                      <a:r>
                        <a:rPr lang="en-GB" sz="1100" cap="all" dirty="0">
                          <a:effectLst/>
                        </a:rPr>
                        <a:t>US</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a:effectLst/>
                        </a:rPr>
                        <a:t>USD 150,000+</a:t>
                      </a:r>
                      <a:endParaRPr lang="en-SG"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04293430"/>
                  </a:ext>
                </a:extLst>
              </a:tr>
              <a:tr h="272310">
                <a:tc>
                  <a:txBody>
                    <a:bodyPr/>
                    <a:lstStyle/>
                    <a:p>
                      <a:pPr marL="0" marR="0">
                        <a:lnSpc>
                          <a:spcPct val="115000"/>
                        </a:lnSpc>
                        <a:spcBef>
                          <a:spcPts val="0"/>
                        </a:spcBef>
                        <a:spcAft>
                          <a:spcPts val="1000"/>
                        </a:spcAft>
                      </a:pPr>
                      <a:r>
                        <a:rPr lang="en-GB" sz="1100" cap="all" dirty="0">
                          <a:effectLst/>
                        </a:rPr>
                        <a:t>China</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CNY 270,000+</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94241851"/>
                  </a:ext>
                </a:extLst>
              </a:tr>
              <a:tr h="272310">
                <a:tc>
                  <a:txBody>
                    <a:bodyPr/>
                    <a:lstStyle/>
                    <a:p>
                      <a:pPr marL="0" marR="0">
                        <a:lnSpc>
                          <a:spcPct val="115000"/>
                        </a:lnSpc>
                        <a:spcBef>
                          <a:spcPts val="0"/>
                        </a:spcBef>
                        <a:spcAft>
                          <a:spcPts val="1000"/>
                        </a:spcAft>
                      </a:pPr>
                      <a:r>
                        <a:rPr lang="en-GB" sz="1100" cap="all">
                          <a:effectLst/>
                        </a:rPr>
                        <a:t>Singapore</a:t>
                      </a:r>
                      <a:endParaRPr lang="en-SG"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SGD 150,000+</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73413822"/>
                  </a:ext>
                </a:extLst>
              </a:tr>
              <a:tr h="272310">
                <a:tc>
                  <a:txBody>
                    <a:bodyPr/>
                    <a:lstStyle/>
                    <a:p>
                      <a:pPr marL="0" marR="0">
                        <a:lnSpc>
                          <a:spcPct val="115000"/>
                        </a:lnSpc>
                        <a:spcBef>
                          <a:spcPts val="0"/>
                        </a:spcBef>
                        <a:spcAft>
                          <a:spcPts val="1000"/>
                        </a:spcAft>
                      </a:pPr>
                      <a:r>
                        <a:rPr lang="en-GB" sz="1100" cap="all">
                          <a:effectLst/>
                        </a:rPr>
                        <a:t>HK</a:t>
                      </a:r>
                      <a:endParaRPr lang="en-SG"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HK$ 1,000,000+</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74261413"/>
                  </a:ext>
                </a:extLst>
              </a:tr>
              <a:tr h="272310">
                <a:tc>
                  <a:txBody>
                    <a:bodyPr/>
                    <a:lstStyle/>
                    <a:p>
                      <a:pPr marL="0" marR="0">
                        <a:lnSpc>
                          <a:spcPct val="115000"/>
                        </a:lnSpc>
                        <a:spcBef>
                          <a:spcPts val="0"/>
                        </a:spcBef>
                        <a:spcAft>
                          <a:spcPts val="1000"/>
                        </a:spcAft>
                      </a:pPr>
                      <a:r>
                        <a:rPr lang="en-GB" sz="1100" cap="all" dirty="0">
                          <a:effectLst/>
                        </a:rPr>
                        <a:t>Korea</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KRW 100 million +</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764131524"/>
                  </a:ext>
                </a:extLst>
              </a:tr>
              <a:tr h="272310">
                <a:tc>
                  <a:txBody>
                    <a:bodyPr/>
                    <a:lstStyle/>
                    <a:p>
                      <a:pPr marL="0" marR="0">
                        <a:lnSpc>
                          <a:spcPct val="115000"/>
                        </a:lnSpc>
                        <a:spcBef>
                          <a:spcPts val="0"/>
                        </a:spcBef>
                        <a:spcAft>
                          <a:spcPts val="1000"/>
                        </a:spcAft>
                      </a:pPr>
                      <a:r>
                        <a:rPr lang="en-GB" sz="1100" cap="all">
                          <a:effectLst/>
                        </a:rPr>
                        <a:t>Japan</a:t>
                      </a:r>
                      <a:endParaRPr lang="en-SG"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JPY 13,500,000+</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21516675"/>
                  </a:ext>
                </a:extLst>
              </a:tr>
              <a:tr h="272310">
                <a:tc>
                  <a:txBody>
                    <a:bodyPr/>
                    <a:lstStyle/>
                    <a:p>
                      <a:pPr marL="0" marR="0">
                        <a:lnSpc>
                          <a:spcPct val="115000"/>
                        </a:lnSpc>
                        <a:spcBef>
                          <a:spcPts val="0"/>
                        </a:spcBef>
                        <a:spcAft>
                          <a:spcPts val="1000"/>
                        </a:spcAft>
                      </a:pPr>
                      <a:r>
                        <a:rPr lang="en-GB" sz="1100" cap="all">
                          <a:effectLst/>
                        </a:rPr>
                        <a:t>France</a:t>
                      </a:r>
                      <a:endParaRPr lang="en-SG"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nSpc>
                          <a:spcPct val="115000"/>
                        </a:lnSpc>
                        <a:spcBef>
                          <a:spcPts val="0"/>
                        </a:spcBef>
                        <a:spcAft>
                          <a:spcPts val="1000"/>
                        </a:spcAft>
                      </a:pPr>
                      <a:r>
                        <a:rPr lang="en-GB" sz="1100" dirty="0">
                          <a:effectLst/>
                        </a:rPr>
                        <a:t>EUR 100,000+</a:t>
                      </a:r>
                      <a:endParaRPr lang="en-SG"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70571139"/>
                  </a:ext>
                </a:extLst>
              </a:tr>
            </a:tbl>
          </a:graphicData>
        </a:graphic>
      </p:graphicFrame>
      <p:sp>
        <p:nvSpPr>
          <p:cNvPr id="16" name="Rectangle 15"/>
          <p:cNvSpPr/>
          <p:nvPr/>
        </p:nvSpPr>
        <p:spPr>
          <a:xfrm>
            <a:off x="137721" y="2864768"/>
            <a:ext cx="6547649" cy="1384995"/>
          </a:xfrm>
          <a:prstGeom prst="rect">
            <a:avLst/>
          </a:prstGeom>
        </p:spPr>
        <p:txBody>
          <a:bodyPr wrap="square">
            <a:spAutoFit/>
          </a:bodyPr>
          <a:lstStyle/>
          <a:p>
            <a:pPr marL="457200" lvl="0"/>
            <a:r>
              <a:rPr lang="en-GB" b="1" dirty="0" smtClean="0"/>
              <a:t>AFFLUENT </a:t>
            </a:r>
            <a:r>
              <a:rPr lang="en-GB" b="1" dirty="0"/>
              <a:t>CONSUMER AND LUXURY BRAND REPORTS </a:t>
            </a:r>
            <a:endParaRPr lang="en-SG" dirty="0"/>
          </a:p>
          <a:p>
            <a:r>
              <a:rPr lang="en-GB" sz="1600" dirty="0" smtClean="0"/>
              <a:t>The 2016 </a:t>
            </a:r>
            <a:r>
              <a:rPr lang="en-GB" sz="1600" dirty="0"/>
              <a:t>subscription includes two </a:t>
            </a:r>
            <a:r>
              <a:rPr lang="en-GB" sz="1600" dirty="0" smtClean="0"/>
              <a:t>reports specific to your category per </a:t>
            </a:r>
            <a:r>
              <a:rPr lang="en-GB" sz="1600" dirty="0"/>
              <a:t>market, one released </a:t>
            </a:r>
            <a:r>
              <a:rPr lang="en-GB" sz="1600" dirty="0" smtClean="0"/>
              <a:t>half-way </a:t>
            </a:r>
            <a:r>
              <a:rPr lang="en-GB" sz="1600" dirty="0"/>
              <a:t>and the other one at the end of the year</a:t>
            </a:r>
            <a:r>
              <a:rPr lang="en-GB" sz="1600" dirty="0" smtClean="0"/>
              <a:t>.</a:t>
            </a:r>
            <a:endParaRPr lang="en-SG" sz="1600" dirty="0"/>
          </a:p>
        </p:txBody>
      </p:sp>
      <p:sp>
        <p:nvSpPr>
          <p:cNvPr id="17" name="Oval 16"/>
          <p:cNvSpPr/>
          <p:nvPr/>
        </p:nvSpPr>
        <p:spPr>
          <a:xfrm>
            <a:off x="137722" y="2933504"/>
            <a:ext cx="482966" cy="475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1</a:t>
            </a:r>
            <a:endParaRPr lang="en-SG" b="1" dirty="0"/>
          </a:p>
        </p:txBody>
      </p:sp>
      <p:sp>
        <p:nvSpPr>
          <p:cNvPr id="15" name="Rectangle 14"/>
          <p:cNvSpPr/>
          <p:nvPr/>
        </p:nvSpPr>
        <p:spPr>
          <a:xfrm>
            <a:off x="137722" y="4160912"/>
            <a:ext cx="3205094" cy="5586145"/>
          </a:xfrm>
          <a:prstGeom prst="rect">
            <a:avLst/>
          </a:prstGeom>
        </p:spPr>
        <p:txBody>
          <a:bodyPr wrap="square">
            <a:spAutoFit/>
          </a:bodyPr>
          <a:lstStyle/>
          <a:p>
            <a:r>
              <a:rPr lang="en-GB" sz="1600" dirty="0" smtClean="0"/>
              <a:t>Luxury </a:t>
            </a:r>
            <a:r>
              <a:rPr lang="en-GB" sz="1600" dirty="0"/>
              <a:t>product </a:t>
            </a:r>
            <a:r>
              <a:rPr lang="en-GB" sz="1600" dirty="0" smtClean="0"/>
              <a:t>categories </a:t>
            </a:r>
            <a:r>
              <a:rPr lang="en-GB" sz="1600" dirty="0"/>
              <a:t>available in each market:</a:t>
            </a:r>
            <a:endParaRPr lang="en-SG" sz="1600" dirty="0"/>
          </a:p>
          <a:p>
            <a:pPr marL="285750" lvl="0" indent="-285750">
              <a:buFont typeface="Arial" panose="020B0604020202020204" pitchFamily="34" charset="0"/>
              <a:buChar char="•"/>
            </a:pPr>
            <a:r>
              <a:rPr lang="en-GB" sz="1600" b="1" dirty="0"/>
              <a:t>Designer Clothing &amp; Accessories (83 brands)</a:t>
            </a:r>
            <a:endParaRPr lang="en-SG" sz="1600" b="1" dirty="0"/>
          </a:p>
          <a:p>
            <a:pPr marL="285750" lvl="0" indent="-285750">
              <a:buFont typeface="Arial" panose="020B0604020202020204" pitchFamily="34" charset="0"/>
              <a:buChar char="•"/>
            </a:pPr>
            <a:r>
              <a:rPr lang="en-GB" sz="1600" b="1" dirty="0"/>
              <a:t>Watches (82 brands)</a:t>
            </a:r>
            <a:endParaRPr lang="en-SG" sz="1600" b="1" dirty="0"/>
          </a:p>
          <a:p>
            <a:pPr marL="285750" lvl="0" indent="-285750">
              <a:buFont typeface="Arial" panose="020B0604020202020204" pitchFamily="34" charset="0"/>
              <a:buChar char="•"/>
            </a:pPr>
            <a:r>
              <a:rPr lang="en-GB" sz="1600" b="1" dirty="0"/>
              <a:t>Jewellery (39 brands)</a:t>
            </a:r>
            <a:endParaRPr lang="en-SG" sz="1600" b="1" dirty="0"/>
          </a:p>
          <a:p>
            <a:pPr marL="285750" lvl="0" indent="-285750">
              <a:buFont typeface="Arial" panose="020B0604020202020204" pitchFamily="34" charset="0"/>
              <a:buChar char="•"/>
            </a:pPr>
            <a:r>
              <a:rPr lang="en-GB" sz="1600" b="1" dirty="0"/>
              <a:t>Skincare (52 brands)</a:t>
            </a:r>
            <a:endParaRPr lang="en-SG" sz="1600" b="1" dirty="0"/>
          </a:p>
          <a:p>
            <a:pPr marL="285750" lvl="0" indent="-285750">
              <a:buFont typeface="Arial" panose="020B0604020202020204" pitchFamily="34" charset="0"/>
              <a:buChar char="•"/>
            </a:pPr>
            <a:r>
              <a:rPr lang="en-GB" sz="1600" b="1" dirty="0"/>
              <a:t>Makeup (49 brands)</a:t>
            </a:r>
            <a:endParaRPr lang="en-SG" sz="1600" b="1" dirty="0"/>
          </a:p>
          <a:p>
            <a:pPr marL="285750" lvl="0" indent="-285750">
              <a:buFont typeface="Arial" panose="020B0604020202020204" pitchFamily="34" charset="0"/>
              <a:buChar char="•"/>
            </a:pPr>
            <a:r>
              <a:rPr lang="en-GB" sz="1600" b="1" dirty="0"/>
              <a:t>Cars (46 brands)</a:t>
            </a:r>
            <a:endParaRPr lang="en-SG" sz="1600" b="1" dirty="0"/>
          </a:p>
          <a:p>
            <a:pPr marL="285750" lvl="0" indent="-285750">
              <a:buFont typeface="Arial" panose="020B0604020202020204" pitchFamily="34" charset="0"/>
              <a:buChar char="•"/>
            </a:pPr>
            <a:r>
              <a:rPr lang="en-GB" sz="1600" b="1" dirty="0"/>
              <a:t>Alcohol (65 brands)</a:t>
            </a:r>
            <a:endParaRPr lang="en-SG" sz="1600" b="1" dirty="0"/>
          </a:p>
          <a:p>
            <a:endParaRPr lang="en-GB" sz="500" dirty="0" smtClean="0"/>
          </a:p>
          <a:p>
            <a:r>
              <a:rPr lang="en-GB" sz="1600" dirty="0" smtClean="0"/>
              <a:t>We </a:t>
            </a:r>
            <a:r>
              <a:rPr lang="en-GB" sz="1600" dirty="0"/>
              <a:t>have four core markets (where trending to last year will be available for some content):</a:t>
            </a:r>
            <a:endParaRPr lang="en-SG" sz="1600" dirty="0"/>
          </a:p>
          <a:p>
            <a:pPr lvl="0" indent="177800"/>
            <a:r>
              <a:rPr lang="en-GB" sz="1600" b="1" dirty="0" smtClean="0"/>
              <a:t>China, Singapore, HK, USA</a:t>
            </a:r>
            <a:endParaRPr lang="en-SG" sz="1600" dirty="0"/>
          </a:p>
          <a:p>
            <a:r>
              <a:rPr lang="en-GB" sz="1600" dirty="0"/>
              <a:t>Additional markets for 2016 </a:t>
            </a:r>
            <a:r>
              <a:rPr lang="en-GB" sz="1600" dirty="0" smtClean="0"/>
              <a:t>fielding:</a:t>
            </a:r>
            <a:endParaRPr lang="en-SG" sz="1600" dirty="0"/>
          </a:p>
          <a:p>
            <a:pPr lvl="0" indent="177800"/>
            <a:r>
              <a:rPr lang="en-GB" sz="1600" i="1" dirty="0"/>
              <a:t>South </a:t>
            </a:r>
            <a:r>
              <a:rPr lang="en-GB" sz="1600" i="1" dirty="0" smtClean="0"/>
              <a:t>Korea, Japan, France</a:t>
            </a:r>
            <a:endParaRPr lang="en-SG" sz="1600" i="1" dirty="0"/>
          </a:p>
          <a:p>
            <a:r>
              <a:rPr lang="en-GB" sz="1600" dirty="0" smtClean="0"/>
              <a:t>Other markets can </a:t>
            </a:r>
            <a:r>
              <a:rPr lang="en-GB" sz="1600" dirty="0"/>
              <a:t>be added by request</a:t>
            </a:r>
            <a:r>
              <a:rPr lang="en-GB" sz="1600" dirty="0" smtClean="0"/>
              <a:t>, </a:t>
            </a:r>
            <a:r>
              <a:rPr lang="en-GB" sz="1600" dirty="0"/>
              <a:t>such </a:t>
            </a:r>
            <a:r>
              <a:rPr lang="en-GB" sz="1600" dirty="0" smtClean="0"/>
              <a:t>as:</a:t>
            </a:r>
          </a:p>
          <a:p>
            <a:pPr marL="177800"/>
            <a:r>
              <a:rPr lang="en-GB" sz="1600" i="1" dirty="0" smtClean="0"/>
              <a:t>UK</a:t>
            </a:r>
            <a:r>
              <a:rPr lang="en-GB" sz="1600" i="1" dirty="0"/>
              <a:t>, India, Indonesia, Malaysia, Thailand, </a:t>
            </a:r>
            <a:r>
              <a:rPr lang="en-GB" sz="1600" i="1" dirty="0" smtClean="0"/>
              <a:t>Taiwan</a:t>
            </a:r>
            <a:endParaRPr lang="en-SG" sz="1600" i="1" dirty="0"/>
          </a:p>
          <a:p>
            <a:r>
              <a:rPr lang="en-GB" sz="1600" dirty="0"/>
              <a:t> </a:t>
            </a:r>
            <a:endParaRPr lang="en-SG" sz="1600" dirty="0"/>
          </a:p>
        </p:txBody>
      </p:sp>
      <p:sp>
        <p:nvSpPr>
          <p:cNvPr id="18" name="Rectangle 17"/>
          <p:cNvSpPr/>
          <p:nvPr/>
        </p:nvSpPr>
        <p:spPr>
          <a:xfrm>
            <a:off x="3556000" y="4162878"/>
            <a:ext cx="3302000" cy="3046988"/>
          </a:xfrm>
          <a:prstGeom prst="rect">
            <a:avLst/>
          </a:prstGeom>
        </p:spPr>
        <p:txBody>
          <a:bodyPr wrap="square">
            <a:spAutoFit/>
          </a:bodyPr>
          <a:lstStyle/>
          <a:p>
            <a:r>
              <a:rPr lang="en-GB" sz="1600" dirty="0"/>
              <a:t>In each market we </a:t>
            </a:r>
            <a:r>
              <a:rPr lang="en-GB" sz="1600" dirty="0" smtClean="0"/>
              <a:t>focus on highly </a:t>
            </a:r>
            <a:r>
              <a:rPr lang="en-GB" sz="1600" dirty="0"/>
              <a:t>affluent consumers </a:t>
            </a:r>
            <a:r>
              <a:rPr lang="en-GB" sz="1600" dirty="0" smtClean="0"/>
              <a:t>(above </a:t>
            </a:r>
            <a:r>
              <a:rPr lang="en-GB" sz="1600" dirty="0"/>
              <a:t>top-20% of the population based on household income) who are a primary target for luxury </a:t>
            </a:r>
            <a:r>
              <a:rPr lang="en-GB" sz="1600" dirty="0" smtClean="0"/>
              <a:t>brands. </a:t>
            </a:r>
            <a:r>
              <a:rPr lang="en-GB" sz="1600" dirty="0"/>
              <a:t>We are fielding two waves in 2016, and interviewing a total of n=300 affluent consumers in each market (100 of the interviews will be among HNWIs per wave). </a:t>
            </a:r>
            <a:endParaRPr lang="en-SG" sz="1600" dirty="0"/>
          </a:p>
          <a:p>
            <a:r>
              <a:rPr lang="en-GB" sz="1600" dirty="0"/>
              <a:t>Affluent consumer definitions are as follows:</a:t>
            </a:r>
            <a:endParaRPr lang="en-SG" sz="1600" dirty="0"/>
          </a:p>
        </p:txBody>
      </p:sp>
      <p:cxnSp>
        <p:nvCxnSpPr>
          <p:cNvPr id="22" name="Straight Connector 21"/>
          <p:cNvCxnSpPr/>
          <p:nvPr/>
        </p:nvCxnSpPr>
        <p:spPr>
          <a:xfrm>
            <a:off x="3471980" y="4249763"/>
            <a:ext cx="0" cy="53381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7471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6858000" cy="7794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9749" y="79145"/>
            <a:ext cx="2487101" cy="5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137722" y="848544"/>
            <a:ext cx="6603646" cy="646331"/>
          </a:xfrm>
          <a:prstGeom prst="rect">
            <a:avLst/>
          </a:prstGeom>
        </p:spPr>
        <p:txBody>
          <a:bodyPr wrap="square">
            <a:spAutoFit/>
          </a:bodyPr>
          <a:lstStyle/>
          <a:p>
            <a:pPr marL="457200" lvl="0"/>
            <a:r>
              <a:rPr lang="en-GB" b="1" dirty="0" smtClean="0"/>
              <a:t>AFFLUENT </a:t>
            </a:r>
            <a:r>
              <a:rPr lang="en-GB" b="1" dirty="0"/>
              <a:t>CONSUMER AND LUXURY BRAND REPORTS </a:t>
            </a:r>
          </a:p>
        </p:txBody>
      </p:sp>
      <p:sp>
        <p:nvSpPr>
          <p:cNvPr id="17" name="Oval 16"/>
          <p:cNvSpPr/>
          <p:nvPr/>
        </p:nvSpPr>
        <p:spPr>
          <a:xfrm>
            <a:off x="137722" y="917280"/>
            <a:ext cx="482966" cy="475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1</a:t>
            </a:r>
            <a:endParaRPr lang="en-SG" b="1" dirty="0"/>
          </a:p>
        </p:txBody>
      </p:sp>
      <p:sp>
        <p:nvSpPr>
          <p:cNvPr id="6" name="Rectangle 5"/>
          <p:cNvSpPr/>
          <p:nvPr/>
        </p:nvSpPr>
        <p:spPr>
          <a:xfrm>
            <a:off x="146602" y="1487894"/>
            <a:ext cx="3210390" cy="8217634"/>
          </a:xfrm>
          <a:prstGeom prst="rect">
            <a:avLst/>
          </a:prstGeom>
        </p:spPr>
        <p:txBody>
          <a:bodyPr wrap="square">
            <a:spAutoFit/>
          </a:bodyPr>
          <a:lstStyle/>
          <a:p>
            <a:r>
              <a:rPr lang="en-SG" sz="1600" dirty="0"/>
              <a:t>Key analytics in the reports include:</a:t>
            </a:r>
          </a:p>
          <a:p>
            <a:r>
              <a:rPr lang="en-SG" sz="1600" b="1" dirty="0" smtClean="0"/>
              <a:t>Luxury </a:t>
            </a:r>
            <a:r>
              <a:rPr lang="en-SG" sz="1600" b="1" dirty="0"/>
              <a:t>Brand Index </a:t>
            </a:r>
            <a:r>
              <a:rPr lang="en-SG" sz="1600" dirty="0" smtClean="0"/>
              <a:t/>
            </a:r>
            <a:br>
              <a:rPr lang="en-SG" sz="1600" dirty="0" smtClean="0"/>
            </a:br>
            <a:r>
              <a:rPr lang="en-SG" sz="1600" dirty="0" smtClean="0"/>
              <a:t> </a:t>
            </a:r>
            <a:r>
              <a:rPr lang="en-SG" sz="1600" dirty="0"/>
              <a:t>A tool to help brands understand how well they are meeting the expectation of their potential customers in relation to their competitors in different markets. The index is derived from the importance of different dimensions of luxury on category purchase intent and brands’ ratings on the same dimensions.</a:t>
            </a:r>
          </a:p>
          <a:p>
            <a:r>
              <a:rPr lang="en-SG" sz="1600" b="1" dirty="0" smtClean="0"/>
              <a:t>Luxury </a:t>
            </a:r>
            <a:r>
              <a:rPr lang="en-SG" sz="1600" b="1" dirty="0"/>
              <a:t>Brand Media Reach </a:t>
            </a:r>
            <a:r>
              <a:rPr lang="en-SG" sz="1600" dirty="0" smtClean="0"/>
              <a:t> </a:t>
            </a:r>
            <a:r>
              <a:rPr lang="en-SG" sz="1600" dirty="0"/>
              <a:t>Gives the brands vital information on how well they are being noticed in the most relevant media touchpoints. This is calculated based on the importance of different media touchpoints for affecting category purchasing and recall of brand recall in the relevant touchpoints. </a:t>
            </a:r>
          </a:p>
          <a:p>
            <a:r>
              <a:rPr lang="en-SG" sz="1600" b="1" dirty="0" smtClean="0"/>
              <a:t>Luxury </a:t>
            </a:r>
            <a:r>
              <a:rPr lang="en-SG" sz="1600" b="1" dirty="0"/>
              <a:t>Consumer </a:t>
            </a:r>
            <a:r>
              <a:rPr lang="en-SG" sz="1600" b="1" dirty="0" smtClean="0"/>
              <a:t>Segmentation</a:t>
            </a:r>
          </a:p>
          <a:p>
            <a:r>
              <a:rPr lang="en-SG" sz="1600" dirty="0" smtClean="0"/>
              <a:t>We </a:t>
            </a:r>
            <a:r>
              <a:rPr lang="en-SG" sz="1600" dirty="0"/>
              <a:t>have identified unique key luxury consumer types that are different in their motivations and purchase behaviour towards luxury brands. This segmentation will help brands understand their key consumer types in each market</a:t>
            </a:r>
            <a:r>
              <a:rPr lang="en-SG" sz="1600" dirty="0" smtClean="0"/>
              <a:t>.</a:t>
            </a:r>
            <a:endParaRPr lang="en-SG" sz="1600" dirty="0"/>
          </a:p>
        </p:txBody>
      </p:sp>
      <p:sp>
        <p:nvSpPr>
          <p:cNvPr id="7" name="Rectangle 6"/>
          <p:cNvSpPr/>
          <p:nvPr/>
        </p:nvSpPr>
        <p:spPr>
          <a:xfrm>
            <a:off x="3501007" y="1500813"/>
            <a:ext cx="3351291" cy="7971413"/>
          </a:xfrm>
          <a:prstGeom prst="rect">
            <a:avLst/>
          </a:prstGeom>
        </p:spPr>
        <p:txBody>
          <a:bodyPr wrap="square">
            <a:spAutoFit/>
          </a:bodyPr>
          <a:lstStyle/>
          <a:p>
            <a:r>
              <a:rPr lang="en-SG" sz="1600" b="1" dirty="0" smtClean="0"/>
              <a:t>Affluent </a:t>
            </a:r>
            <a:r>
              <a:rPr lang="en-SG" sz="1600" b="1" dirty="0"/>
              <a:t>Luxury Consumer Insights </a:t>
            </a:r>
            <a:endParaRPr lang="en-SG" sz="1600" b="1" dirty="0" smtClean="0"/>
          </a:p>
          <a:p>
            <a:r>
              <a:rPr lang="en-SG" sz="1600" dirty="0" smtClean="0"/>
              <a:t>Numerous </a:t>
            </a:r>
            <a:r>
              <a:rPr lang="en-SG" sz="1600" dirty="0"/>
              <a:t>analyses to help you understand and profile affluent consumers in each market, looking at their purchase behaviour, media influences, psychographics, and demographics</a:t>
            </a:r>
            <a:r>
              <a:rPr lang="en-SG" sz="1600" dirty="0" smtClean="0"/>
              <a:t>. (Some trended to </a:t>
            </a:r>
            <a:r>
              <a:rPr lang="en-SG" sz="1600" dirty="0"/>
              <a:t>understand shifts in consumer </a:t>
            </a:r>
            <a:r>
              <a:rPr lang="en-SG" sz="1600" dirty="0" smtClean="0"/>
              <a:t>preferences).</a:t>
            </a:r>
            <a:br>
              <a:rPr lang="en-SG" sz="1600" dirty="0" smtClean="0"/>
            </a:br>
            <a:r>
              <a:rPr lang="en-SG" sz="1600" dirty="0" smtClean="0"/>
              <a:t>Key analysis topics:</a:t>
            </a:r>
            <a:endParaRPr lang="en-SG" sz="1600" dirty="0"/>
          </a:p>
          <a:p>
            <a:pPr marL="63500" indent="-63500">
              <a:buFont typeface="Arial" panose="020B0604020202020204" pitchFamily="34" charset="0"/>
              <a:buChar char="•"/>
            </a:pPr>
            <a:r>
              <a:rPr lang="en-SG" sz="1600" dirty="0" smtClean="0"/>
              <a:t>Luxury </a:t>
            </a:r>
            <a:r>
              <a:rPr lang="en-SG" sz="1600" dirty="0"/>
              <a:t>Purchase Triggers</a:t>
            </a:r>
          </a:p>
          <a:p>
            <a:pPr marL="63500" indent="-63500">
              <a:buFont typeface="Arial" panose="020B0604020202020204" pitchFamily="34" charset="0"/>
              <a:buChar char="•"/>
            </a:pPr>
            <a:r>
              <a:rPr lang="en-SG" sz="1600" dirty="0" smtClean="0"/>
              <a:t>Purchase </a:t>
            </a:r>
            <a:r>
              <a:rPr lang="en-SG" sz="1600" dirty="0"/>
              <a:t>Channels (</a:t>
            </a:r>
            <a:r>
              <a:rPr lang="en-SG" sz="1600" dirty="0" smtClean="0"/>
              <a:t>online/offline</a:t>
            </a:r>
            <a:r>
              <a:rPr lang="en-SG" sz="1600" dirty="0"/>
              <a:t>)</a:t>
            </a:r>
          </a:p>
          <a:p>
            <a:pPr marL="63500" indent="-63500">
              <a:buFont typeface="Arial" panose="020B0604020202020204" pitchFamily="34" charset="0"/>
              <a:buChar char="•"/>
            </a:pPr>
            <a:r>
              <a:rPr lang="en-SG" sz="1600" dirty="0" smtClean="0"/>
              <a:t>Brands </a:t>
            </a:r>
            <a:r>
              <a:rPr lang="en-SG" sz="1600" dirty="0"/>
              <a:t>Intended to Purchase</a:t>
            </a:r>
          </a:p>
          <a:p>
            <a:pPr marL="63500" indent="-63500">
              <a:buFont typeface="Arial" panose="020B0604020202020204" pitchFamily="34" charset="0"/>
              <a:buChar char="•"/>
            </a:pPr>
            <a:r>
              <a:rPr lang="en-SG" sz="1600" dirty="0" smtClean="0"/>
              <a:t>Luxury </a:t>
            </a:r>
            <a:r>
              <a:rPr lang="en-SG" sz="1600" dirty="0"/>
              <a:t>Watches In-depth</a:t>
            </a:r>
          </a:p>
          <a:p>
            <a:pPr marL="63500" indent="-63500">
              <a:buFont typeface="Arial" panose="020B0604020202020204" pitchFamily="34" charset="0"/>
              <a:buChar char="•"/>
            </a:pPr>
            <a:r>
              <a:rPr lang="en-SG" sz="1600" dirty="0" smtClean="0"/>
              <a:t>Watch </a:t>
            </a:r>
            <a:r>
              <a:rPr lang="en-SG" sz="1600" dirty="0"/>
              <a:t>type and design preferences</a:t>
            </a:r>
          </a:p>
          <a:p>
            <a:pPr marL="63500" indent="-63500">
              <a:buFont typeface="Arial" panose="020B0604020202020204" pitchFamily="34" charset="0"/>
              <a:buChar char="•"/>
            </a:pPr>
            <a:r>
              <a:rPr lang="en-SG" sz="1600" dirty="0" smtClean="0"/>
              <a:t>Influence </a:t>
            </a:r>
            <a:r>
              <a:rPr lang="en-SG" sz="1600" dirty="0"/>
              <a:t>of country </a:t>
            </a:r>
            <a:r>
              <a:rPr lang="en-SG" sz="1600" dirty="0" smtClean="0"/>
              <a:t>of origin</a:t>
            </a:r>
            <a:endParaRPr lang="en-SG" sz="1600" dirty="0"/>
          </a:p>
          <a:p>
            <a:pPr marL="63500" indent="-63500">
              <a:buFont typeface="Arial" panose="020B0604020202020204" pitchFamily="34" charset="0"/>
              <a:buChar char="•"/>
            </a:pPr>
            <a:r>
              <a:rPr lang="en-SG" sz="1600" dirty="0" smtClean="0"/>
              <a:t>Luxury </a:t>
            </a:r>
            <a:r>
              <a:rPr lang="en-SG" sz="1600" dirty="0"/>
              <a:t>watches as a gift item</a:t>
            </a:r>
          </a:p>
          <a:p>
            <a:pPr marL="63500" indent="-63500">
              <a:buFont typeface="Arial" panose="020B0604020202020204" pitchFamily="34" charset="0"/>
              <a:buChar char="•"/>
            </a:pPr>
            <a:r>
              <a:rPr lang="en-SG" sz="1600" dirty="0" smtClean="0"/>
              <a:t>Luxury </a:t>
            </a:r>
            <a:r>
              <a:rPr lang="en-SG" sz="1600" dirty="0"/>
              <a:t>Bags In-depth</a:t>
            </a:r>
          </a:p>
          <a:p>
            <a:pPr marL="63500" indent="-63500">
              <a:buFont typeface="Arial" panose="020B0604020202020204" pitchFamily="34" charset="0"/>
              <a:buChar char="•"/>
            </a:pPr>
            <a:r>
              <a:rPr lang="en-SG" sz="1600" dirty="0" smtClean="0"/>
              <a:t>Bag </a:t>
            </a:r>
            <a:r>
              <a:rPr lang="en-SG" sz="1600" dirty="0"/>
              <a:t>design trends</a:t>
            </a:r>
          </a:p>
          <a:p>
            <a:pPr marL="63500" indent="-63500">
              <a:buFont typeface="Arial" panose="020B0604020202020204" pitchFamily="34" charset="0"/>
              <a:buChar char="•"/>
            </a:pPr>
            <a:r>
              <a:rPr lang="en-SG" sz="1600" dirty="0" smtClean="0"/>
              <a:t>Desire </a:t>
            </a:r>
            <a:r>
              <a:rPr lang="en-SG" sz="1600" dirty="0"/>
              <a:t>for personalization </a:t>
            </a:r>
            <a:r>
              <a:rPr lang="en-SG" sz="1600" dirty="0" smtClean="0"/>
              <a:t>services</a:t>
            </a:r>
          </a:p>
          <a:p>
            <a:pPr marL="63500" indent="-63500">
              <a:buFont typeface="Arial" panose="020B0604020202020204" pitchFamily="34" charset="0"/>
              <a:buChar char="•"/>
            </a:pPr>
            <a:r>
              <a:rPr lang="en-SG" sz="1600" dirty="0" smtClean="0"/>
              <a:t>Service </a:t>
            </a:r>
            <a:r>
              <a:rPr lang="en-SG" sz="1600" dirty="0"/>
              <a:t>expectations</a:t>
            </a:r>
          </a:p>
          <a:p>
            <a:pPr marL="63500" indent="-63500">
              <a:buFont typeface="Arial" panose="020B0604020202020204" pitchFamily="34" charset="0"/>
              <a:buChar char="•"/>
            </a:pPr>
            <a:r>
              <a:rPr lang="en-SG" sz="1600" dirty="0" smtClean="0"/>
              <a:t>Spend </a:t>
            </a:r>
            <a:r>
              <a:rPr lang="en-SG" sz="1600" dirty="0"/>
              <a:t>and Share of Wallet for Different Luxury Categories</a:t>
            </a:r>
          </a:p>
          <a:p>
            <a:pPr marL="63500" indent="-63500">
              <a:buFont typeface="Arial" panose="020B0604020202020204" pitchFamily="34" charset="0"/>
              <a:buChar char="•"/>
            </a:pPr>
            <a:r>
              <a:rPr lang="en-SG" sz="1600" dirty="0" smtClean="0"/>
              <a:t>Media </a:t>
            </a:r>
            <a:r>
              <a:rPr lang="en-SG" sz="1600" dirty="0"/>
              <a:t>Touchpoints </a:t>
            </a:r>
            <a:r>
              <a:rPr lang="en-SG" sz="1600" dirty="0" smtClean="0"/>
              <a:t>per Category </a:t>
            </a:r>
            <a:endParaRPr lang="en-SG" sz="1600" dirty="0"/>
          </a:p>
          <a:p>
            <a:pPr marL="63500" indent="-63500">
              <a:buFont typeface="Arial" panose="020B0604020202020204" pitchFamily="34" charset="0"/>
              <a:buChar char="•"/>
            </a:pPr>
            <a:r>
              <a:rPr lang="en-SG" sz="1600" dirty="0" smtClean="0"/>
              <a:t>Psychographics </a:t>
            </a:r>
            <a:r>
              <a:rPr lang="en-SG" sz="1600" dirty="0"/>
              <a:t>around Luxury Purchase Behaviour</a:t>
            </a:r>
          </a:p>
          <a:p>
            <a:pPr marL="63500" indent="-63500">
              <a:buFont typeface="Arial" panose="020B0604020202020204" pitchFamily="34" charset="0"/>
              <a:buChar char="•"/>
            </a:pPr>
            <a:r>
              <a:rPr lang="en-SG" sz="1600" dirty="0" smtClean="0"/>
              <a:t>Hobbies </a:t>
            </a:r>
            <a:r>
              <a:rPr lang="en-SG" sz="1600" dirty="0"/>
              <a:t>and Interests</a:t>
            </a:r>
          </a:p>
          <a:p>
            <a:pPr marL="63500" indent="-63500">
              <a:buFont typeface="Arial" panose="020B0604020202020204" pitchFamily="34" charset="0"/>
              <a:buChar char="•"/>
            </a:pPr>
            <a:r>
              <a:rPr lang="en-SG" sz="1600" dirty="0" smtClean="0"/>
              <a:t>Travel preferences</a:t>
            </a:r>
            <a:endParaRPr lang="en-SG" sz="1600" dirty="0"/>
          </a:p>
        </p:txBody>
      </p:sp>
      <p:cxnSp>
        <p:nvCxnSpPr>
          <p:cNvPr id="19" name="Straight Connector 18"/>
          <p:cNvCxnSpPr/>
          <p:nvPr/>
        </p:nvCxnSpPr>
        <p:spPr>
          <a:xfrm>
            <a:off x="0" y="9705528"/>
            <a:ext cx="6846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80728" y="9587934"/>
            <a:ext cx="4536504" cy="261610"/>
          </a:xfrm>
          <a:prstGeom prst="rect">
            <a:avLst/>
          </a:prstGeom>
          <a:solidFill>
            <a:schemeClr val="bg1"/>
          </a:solidFill>
        </p:spPr>
        <p:txBody>
          <a:bodyPr wrap="square" lIns="0" rIns="0" rtlCol="0">
            <a:spAutoFit/>
          </a:bodyPr>
          <a:lstStyle/>
          <a:p>
            <a:pPr algn="ctr"/>
            <a:r>
              <a:rPr lang="en-SG" sz="1100" dirty="0">
                <a:solidFill>
                  <a:srgbClr val="978C55"/>
                </a:solidFill>
              </a:rPr>
              <a:t>2016 </a:t>
            </a:r>
            <a:r>
              <a:rPr lang="en-SG" sz="1100" dirty="0" smtClean="0">
                <a:solidFill>
                  <a:srgbClr val="978C55"/>
                </a:solidFill>
              </a:rPr>
              <a:t>AFFLUENT INSIGHTS Subscription Service - </a:t>
            </a:r>
            <a:r>
              <a:rPr lang="en-SG" sz="1100" dirty="0">
                <a:solidFill>
                  <a:srgbClr val="978C55"/>
                </a:solidFill>
              </a:rPr>
              <a:t>The Pulse of </a:t>
            </a:r>
            <a:r>
              <a:rPr lang="en-SG" sz="1100" dirty="0" smtClean="0">
                <a:solidFill>
                  <a:srgbClr val="978C55"/>
                </a:solidFill>
              </a:rPr>
              <a:t>Luxury</a:t>
            </a:r>
            <a:endParaRPr lang="en-SG" sz="1100" dirty="0">
              <a:solidFill>
                <a:srgbClr val="978C55"/>
              </a:solidFill>
            </a:endParaRPr>
          </a:p>
        </p:txBody>
      </p:sp>
      <p:cxnSp>
        <p:nvCxnSpPr>
          <p:cNvPr id="22" name="Straight Connector 21"/>
          <p:cNvCxnSpPr/>
          <p:nvPr/>
        </p:nvCxnSpPr>
        <p:spPr>
          <a:xfrm>
            <a:off x="3429000" y="1640632"/>
            <a:ext cx="0" cy="79327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231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6858000" cy="7794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9749" y="79145"/>
            <a:ext cx="2487101" cy="5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Oval 16"/>
          <p:cNvSpPr/>
          <p:nvPr/>
        </p:nvSpPr>
        <p:spPr>
          <a:xfrm>
            <a:off x="225536" y="970759"/>
            <a:ext cx="482966" cy="475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2</a:t>
            </a:r>
            <a:endParaRPr lang="en-SG" b="1" dirty="0"/>
          </a:p>
        </p:txBody>
      </p:sp>
      <p:sp>
        <p:nvSpPr>
          <p:cNvPr id="6" name="Rectangle 5"/>
          <p:cNvSpPr/>
          <p:nvPr/>
        </p:nvSpPr>
        <p:spPr>
          <a:xfrm>
            <a:off x="152966" y="875950"/>
            <a:ext cx="3332916" cy="7201972"/>
          </a:xfrm>
          <a:prstGeom prst="rect">
            <a:avLst/>
          </a:prstGeom>
        </p:spPr>
        <p:txBody>
          <a:bodyPr wrap="square">
            <a:spAutoFit/>
          </a:bodyPr>
          <a:lstStyle/>
          <a:p>
            <a:pPr marL="623888" lvl="0"/>
            <a:r>
              <a:rPr lang="en-GB" b="1" dirty="0"/>
              <a:t>QUARTERLY LUXURY LEADER ROUNDTABLES </a:t>
            </a:r>
            <a:endParaRPr lang="en-GB" b="1" dirty="0" smtClean="0"/>
          </a:p>
          <a:p>
            <a:r>
              <a:rPr lang="en-GB" dirty="0" smtClean="0"/>
              <a:t>These </a:t>
            </a:r>
            <a:r>
              <a:rPr lang="en-GB" dirty="0"/>
              <a:t>are private, invitation-only, informal </a:t>
            </a:r>
            <a:r>
              <a:rPr lang="en-GB" dirty="0" smtClean="0"/>
              <a:t>lunch/evening </a:t>
            </a:r>
            <a:r>
              <a:rPr lang="en-GB" dirty="0"/>
              <a:t>sessions held quarterly at central premium locations in Hong Kong and Singapore. During </a:t>
            </a:r>
            <a:r>
              <a:rPr lang="en-GB" dirty="0" smtClean="0"/>
              <a:t>the </a:t>
            </a:r>
            <a:r>
              <a:rPr lang="en-GB" dirty="0"/>
              <a:t>sessions we will share latest findings on affluent luxury consumers and moderate a discussion on topical themes among luxury leaders (including executives from luxury brands and luxury though leaders</a:t>
            </a:r>
            <a:r>
              <a:rPr lang="en-GB" dirty="0" smtClean="0"/>
              <a:t>).</a:t>
            </a:r>
          </a:p>
          <a:p>
            <a:endParaRPr lang="en-SG" sz="400" dirty="0"/>
          </a:p>
          <a:p>
            <a:pPr lvl="0"/>
            <a:endParaRPr lang="en-GB" sz="400" b="1" dirty="0" smtClean="0"/>
          </a:p>
          <a:p>
            <a:pPr marL="623888"/>
            <a:r>
              <a:rPr lang="en-GB" b="1" dirty="0" smtClean="0"/>
              <a:t>CUSTOM DATA</a:t>
            </a:r>
            <a:r>
              <a:rPr lang="en-GB" dirty="0"/>
              <a:t> </a:t>
            </a:r>
            <a:endParaRPr lang="en-SG" dirty="0"/>
          </a:p>
          <a:p>
            <a:pPr marL="623888" lvl="0"/>
            <a:r>
              <a:rPr lang="en-GB" b="1" dirty="0" smtClean="0"/>
              <a:t>TABULATIONS </a:t>
            </a:r>
          </a:p>
          <a:p>
            <a:pPr lvl="0"/>
            <a:r>
              <a:rPr lang="en-GB" dirty="0" smtClean="0"/>
              <a:t>A set </a:t>
            </a:r>
            <a:r>
              <a:rPr lang="en-GB" dirty="0"/>
              <a:t>of tabulations of the data for all basic graphs included in the report with custom cuts (up to 20 banner points), e.g., you </a:t>
            </a:r>
            <a:r>
              <a:rPr lang="en-GB" dirty="0" smtClean="0"/>
              <a:t>target </a:t>
            </a:r>
            <a:r>
              <a:rPr lang="en-GB" dirty="0"/>
              <a:t>age groups, or </a:t>
            </a:r>
            <a:r>
              <a:rPr lang="en-GB" dirty="0" smtClean="0"/>
              <a:t>purchasers of your competitive </a:t>
            </a:r>
            <a:r>
              <a:rPr lang="en-GB" dirty="0"/>
              <a:t>brand set.   </a:t>
            </a:r>
            <a:endParaRPr lang="en-SG" dirty="0"/>
          </a:p>
          <a:p>
            <a:pPr lvl="0"/>
            <a:endParaRPr lang="en-GB" sz="400" b="1" dirty="0" smtClean="0"/>
          </a:p>
        </p:txBody>
      </p:sp>
      <p:sp>
        <p:nvSpPr>
          <p:cNvPr id="2" name="Rectangle 1"/>
          <p:cNvSpPr/>
          <p:nvPr/>
        </p:nvSpPr>
        <p:spPr>
          <a:xfrm>
            <a:off x="3558452" y="875950"/>
            <a:ext cx="3253436" cy="5632311"/>
          </a:xfrm>
          <a:prstGeom prst="rect">
            <a:avLst/>
          </a:prstGeom>
        </p:spPr>
        <p:txBody>
          <a:bodyPr wrap="square">
            <a:spAutoFit/>
          </a:bodyPr>
          <a:lstStyle/>
          <a:p>
            <a:pPr marL="623888" lvl="0"/>
            <a:r>
              <a:rPr lang="en-GB" b="1" dirty="0"/>
              <a:t>SEMI-ANNUAL BRAINSTORMING SESSIONS </a:t>
            </a:r>
          </a:p>
          <a:p>
            <a:r>
              <a:rPr lang="en-GB" dirty="0" smtClean="0"/>
              <a:t>We </a:t>
            </a:r>
            <a:r>
              <a:rPr lang="en-GB" dirty="0"/>
              <a:t>will facilitate two brainstorming sessions (timed after the release of each of the Affluent Consumer and Luxury Brand Reports). In these two-hour sessions we walk you through the findings from the latest data release, and together with you look at implications the findings have on your specific brand(s), and brainstorm on how your brand can best make us of the findings. These sessions can be held in our or your premises in Singapore or Hong Kong. </a:t>
            </a:r>
            <a:endParaRPr lang="en-SG" dirty="0"/>
          </a:p>
        </p:txBody>
      </p:sp>
      <p:sp>
        <p:nvSpPr>
          <p:cNvPr id="14" name="Oval 13"/>
          <p:cNvSpPr/>
          <p:nvPr/>
        </p:nvSpPr>
        <p:spPr>
          <a:xfrm>
            <a:off x="225536" y="5428266"/>
            <a:ext cx="482966" cy="475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3</a:t>
            </a:r>
            <a:endParaRPr lang="en-SG" b="1" dirty="0"/>
          </a:p>
        </p:txBody>
      </p:sp>
      <p:sp>
        <p:nvSpPr>
          <p:cNvPr id="15" name="Oval 14"/>
          <p:cNvSpPr/>
          <p:nvPr/>
        </p:nvSpPr>
        <p:spPr>
          <a:xfrm>
            <a:off x="3680628" y="978707"/>
            <a:ext cx="482966" cy="475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4</a:t>
            </a:r>
            <a:endParaRPr lang="en-SG" b="1" dirty="0"/>
          </a:p>
        </p:txBody>
      </p:sp>
      <p:sp>
        <p:nvSpPr>
          <p:cNvPr id="4" name="Rectangle 3"/>
          <p:cNvSpPr/>
          <p:nvPr/>
        </p:nvSpPr>
        <p:spPr>
          <a:xfrm>
            <a:off x="3515587" y="6637631"/>
            <a:ext cx="3130875" cy="1047979"/>
          </a:xfrm>
          <a:prstGeom prst="rect">
            <a:avLst/>
          </a:prstGeom>
        </p:spPr>
        <p:txBody>
          <a:bodyPr wrap="square">
            <a:spAutoFit/>
          </a:bodyPr>
          <a:lstStyle/>
          <a:p>
            <a:pPr>
              <a:lnSpc>
                <a:spcPct val="115000"/>
              </a:lnSpc>
            </a:pPr>
            <a:r>
              <a:rPr lang="en-GB" dirty="0">
                <a:solidFill>
                  <a:srgbClr val="AF9738"/>
                </a:solidFill>
                <a:latin typeface="Arial" panose="020B0604020202020204" pitchFamily="34" charset="0"/>
                <a:ea typeface="SimSun" panose="02010600030101010101" pitchFamily="2" charset="-122"/>
                <a:cs typeface="Times New Roman" panose="02020603050405020304" pitchFamily="18" charset="0"/>
              </a:rPr>
              <a:t>Our research has been featured in international media, such as:</a:t>
            </a:r>
            <a:endParaRPr lang="en-SG" sz="1600" dirty="0">
              <a:solidFill>
                <a:srgbClr val="AF9738"/>
              </a:solidFill>
              <a:effectLst/>
              <a:latin typeface="Calibri" panose="020F0502020204030204" pitchFamily="34" charset="0"/>
              <a:ea typeface="SimSun" panose="02010600030101010101" pitchFamily="2" charset="-122"/>
              <a:cs typeface="Times New Roman" panose="02020603050405020304" pitchFamily="18" charset="0"/>
            </a:endParaRPr>
          </a:p>
        </p:txBody>
      </p:sp>
      <p:pic>
        <p:nvPicPr>
          <p:cNvPr id="18" name="Picture 1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0153" y="8232436"/>
            <a:ext cx="1162050" cy="316865"/>
          </a:xfrm>
          <a:prstGeom prst="rect">
            <a:avLst/>
          </a:prstGeom>
          <a:noFill/>
          <a:ln>
            <a:noFill/>
          </a:ln>
          <a:extLst/>
        </p:spPr>
      </p:pic>
      <p:pic>
        <p:nvPicPr>
          <p:cNvPr id="21" name="Picture 20"/>
          <p:cNvPicPr/>
          <p:nvPr/>
        </p:nvPicPr>
        <p:blipFill>
          <a:blip r:embed="rId4"/>
          <a:stretch>
            <a:fillRect/>
          </a:stretch>
        </p:blipFill>
        <p:spPr>
          <a:xfrm>
            <a:off x="5064933" y="7697301"/>
            <a:ext cx="1289627" cy="320972"/>
          </a:xfrm>
          <a:prstGeom prst="rect">
            <a:avLst/>
          </a:prstGeom>
        </p:spPr>
      </p:pic>
      <p:pic>
        <p:nvPicPr>
          <p:cNvPr id="22" name="Picture 21" descr="http://www.hh-bb.com/uk/ft_logo.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6718" y="7674592"/>
            <a:ext cx="1075960" cy="444266"/>
          </a:xfrm>
          <a:prstGeom prst="rect">
            <a:avLst/>
          </a:prstGeom>
          <a:noFill/>
          <a:extLst/>
        </p:spPr>
      </p:pic>
      <p:pic>
        <p:nvPicPr>
          <p:cNvPr id="5" name="Picture 4"/>
          <p:cNvPicPr>
            <a:picLocks noChangeAspect="1"/>
          </p:cNvPicPr>
          <p:nvPr/>
        </p:nvPicPr>
        <p:blipFill>
          <a:blip r:embed="rId6"/>
          <a:stretch>
            <a:fillRect/>
          </a:stretch>
        </p:blipFill>
        <p:spPr>
          <a:xfrm>
            <a:off x="3234015" y="9031855"/>
            <a:ext cx="2993792" cy="385641"/>
          </a:xfrm>
          <a:prstGeom prst="rect">
            <a:avLst/>
          </a:prstGeom>
        </p:spPr>
      </p:pic>
      <p:pic>
        <p:nvPicPr>
          <p:cNvPr id="10" name="Picture 9"/>
          <p:cNvPicPr>
            <a:picLocks noChangeAspect="1"/>
          </p:cNvPicPr>
          <p:nvPr/>
        </p:nvPicPr>
        <p:blipFill rotWithShape="1">
          <a:blip r:embed="rId7"/>
          <a:srcRect r="47895" b="7138"/>
          <a:stretch/>
        </p:blipFill>
        <p:spPr>
          <a:xfrm>
            <a:off x="332506" y="8584087"/>
            <a:ext cx="2317428" cy="353187"/>
          </a:xfrm>
          <a:prstGeom prst="rect">
            <a:avLst/>
          </a:prstGeom>
        </p:spPr>
      </p:pic>
      <p:pic>
        <p:nvPicPr>
          <p:cNvPr id="25" name="Picture 24"/>
          <p:cNvPicPr>
            <a:picLocks noChangeAspect="1"/>
          </p:cNvPicPr>
          <p:nvPr/>
        </p:nvPicPr>
        <p:blipFill>
          <a:blip r:embed="rId8"/>
          <a:stretch>
            <a:fillRect/>
          </a:stretch>
        </p:blipFill>
        <p:spPr>
          <a:xfrm>
            <a:off x="256884" y="8078609"/>
            <a:ext cx="4808049" cy="502174"/>
          </a:xfrm>
          <a:prstGeom prst="rect">
            <a:avLst/>
          </a:prstGeom>
        </p:spPr>
      </p:pic>
      <p:pic>
        <p:nvPicPr>
          <p:cNvPr id="26" name="Picture 25"/>
          <p:cNvPicPr>
            <a:picLocks noChangeAspect="1"/>
          </p:cNvPicPr>
          <p:nvPr/>
        </p:nvPicPr>
        <p:blipFill>
          <a:blip r:embed="rId9"/>
          <a:stretch>
            <a:fillRect/>
          </a:stretch>
        </p:blipFill>
        <p:spPr>
          <a:xfrm>
            <a:off x="2725556" y="8627127"/>
            <a:ext cx="4019550" cy="371475"/>
          </a:xfrm>
          <a:prstGeom prst="rect">
            <a:avLst/>
          </a:prstGeom>
        </p:spPr>
      </p:pic>
      <p:pic>
        <p:nvPicPr>
          <p:cNvPr id="27" name="Picture 26"/>
          <p:cNvPicPr>
            <a:picLocks noChangeAspect="1"/>
          </p:cNvPicPr>
          <p:nvPr/>
        </p:nvPicPr>
        <p:blipFill rotWithShape="1">
          <a:blip r:embed="rId7"/>
          <a:srcRect l="52105" t="-488"/>
          <a:stretch/>
        </p:blipFill>
        <p:spPr>
          <a:xfrm>
            <a:off x="319708" y="8999706"/>
            <a:ext cx="2729919" cy="489798"/>
          </a:xfrm>
          <a:prstGeom prst="rect">
            <a:avLst/>
          </a:prstGeom>
        </p:spPr>
      </p:pic>
      <p:cxnSp>
        <p:nvCxnSpPr>
          <p:cNvPr id="28" name="Straight Connector 27"/>
          <p:cNvCxnSpPr/>
          <p:nvPr/>
        </p:nvCxnSpPr>
        <p:spPr>
          <a:xfrm>
            <a:off x="0" y="9705528"/>
            <a:ext cx="684660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980728" y="9587934"/>
            <a:ext cx="4536504" cy="261610"/>
          </a:xfrm>
          <a:prstGeom prst="rect">
            <a:avLst/>
          </a:prstGeom>
          <a:solidFill>
            <a:schemeClr val="bg1"/>
          </a:solidFill>
        </p:spPr>
        <p:txBody>
          <a:bodyPr wrap="square" lIns="0" rIns="0" rtlCol="0">
            <a:spAutoFit/>
          </a:bodyPr>
          <a:lstStyle/>
          <a:p>
            <a:pPr algn="ctr"/>
            <a:r>
              <a:rPr lang="en-SG" sz="1100" dirty="0">
                <a:solidFill>
                  <a:srgbClr val="978C55"/>
                </a:solidFill>
              </a:rPr>
              <a:t>2016 </a:t>
            </a:r>
            <a:r>
              <a:rPr lang="en-SG" sz="1100" dirty="0" smtClean="0">
                <a:solidFill>
                  <a:srgbClr val="978C55"/>
                </a:solidFill>
              </a:rPr>
              <a:t>AFFLUENT INSIGHTS Subscription Service - </a:t>
            </a:r>
            <a:r>
              <a:rPr lang="en-SG" sz="1100" dirty="0">
                <a:solidFill>
                  <a:srgbClr val="978C55"/>
                </a:solidFill>
              </a:rPr>
              <a:t>The Pulse of </a:t>
            </a:r>
            <a:r>
              <a:rPr lang="en-SG" sz="1100" dirty="0" smtClean="0">
                <a:solidFill>
                  <a:srgbClr val="978C55"/>
                </a:solidFill>
              </a:rPr>
              <a:t>Luxury</a:t>
            </a:r>
            <a:endParaRPr lang="en-SG" sz="1100" dirty="0">
              <a:solidFill>
                <a:srgbClr val="978C55"/>
              </a:solidFill>
            </a:endParaRPr>
          </a:p>
        </p:txBody>
      </p:sp>
      <p:cxnSp>
        <p:nvCxnSpPr>
          <p:cNvPr id="30" name="Straight Connector 29"/>
          <p:cNvCxnSpPr/>
          <p:nvPr/>
        </p:nvCxnSpPr>
        <p:spPr>
          <a:xfrm>
            <a:off x="3429000" y="992560"/>
            <a:ext cx="58036" cy="684076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296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43994" y="2792760"/>
            <a:ext cx="6525366" cy="1410011"/>
          </a:xfrm>
          <a:prstGeom prst="rect">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lIns="91440" tIns="0" rIns="0" bIns="0" anchor="ctr" anchorCtr="0">
            <a:noAutofit/>
          </a:bodyPr>
          <a:lstStyle/>
          <a:p>
            <a:pPr>
              <a:lnSpc>
                <a:spcPts val="2000"/>
              </a:lnSpc>
              <a:spcAft>
                <a:spcPts val="1000"/>
              </a:spcAft>
            </a:pPr>
            <a:endParaRPr lang="en-SG" sz="1600" dirty="0">
              <a:solidFill>
                <a:srgbClr val="AF9738"/>
              </a:solidFill>
              <a:effectLst/>
              <a:latin typeface="Baskerville Old Face" panose="02020602080505020303" pitchFamily="18" charset="0"/>
              <a:ea typeface="SimSun" panose="02010600030101010101" pitchFamily="2" charset="-122"/>
              <a:cs typeface="Times New Roman" panose="02020603050405020304" pitchFamily="18" charset="0"/>
            </a:endParaRPr>
          </a:p>
        </p:txBody>
      </p:sp>
      <p:sp>
        <p:nvSpPr>
          <p:cNvPr id="18" name="Rectangle 17"/>
          <p:cNvSpPr/>
          <p:nvPr/>
        </p:nvSpPr>
        <p:spPr>
          <a:xfrm>
            <a:off x="143994" y="4361525"/>
            <a:ext cx="6525366" cy="2607699"/>
          </a:xfrm>
          <a:prstGeom prst="rect">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lIns="91440" tIns="0" rIns="0" bIns="0" anchor="ctr" anchorCtr="0">
            <a:noAutofit/>
          </a:bodyPr>
          <a:lstStyle/>
          <a:p>
            <a:pPr>
              <a:lnSpc>
                <a:spcPts val="2000"/>
              </a:lnSpc>
              <a:spcAft>
                <a:spcPts val="1000"/>
              </a:spcAft>
            </a:pPr>
            <a:endParaRPr lang="en-SG" sz="1600" dirty="0">
              <a:solidFill>
                <a:srgbClr val="AF9738"/>
              </a:solidFill>
              <a:effectLst/>
              <a:latin typeface="Baskerville Old Face" panose="02020602080505020303" pitchFamily="18" charset="0"/>
              <a:ea typeface="SimSun" panose="02010600030101010101" pitchFamily="2" charset="-122"/>
              <a:cs typeface="Times New Roman" panose="02020603050405020304" pitchFamily="18" charset="0"/>
            </a:endParaRPr>
          </a:p>
        </p:txBody>
      </p:sp>
      <p:sp>
        <p:nvSpPr>
          <p:cNvPr id="12" name="Rectangle 11"/>
          <p:cNvSpPr/>
          <p:nvPr/>
        </p:nvSpPr>
        <p:spPr>
          <a:xfrm>
            <a:off x="143994" y="1764110"/>
            <a:ext cx="6525366" cy="884634"/>
          </a:xfrm>
          <a:prstGeom prst="rect">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lIns="91440" tIns="0" rIns="0" bIns="0" anchor="ctr" anchorCtr="0">
            <a:noAutofit/>
          </a:bodyPr>
          <a:lstStyle/>
          <a:p>
            <a:pPr>
              <a:lnSpc>
                <a:spcPts val="2000"/>
              </a:lnSpc>
              <a:spcAft>
                <a:spcPts val="1000"/>
              </a:spcAft>
            </a:pPr>
            <a:endParaRPr lang="en-SG" sz="1600" dirty="0">
              <a:solidFill>
                <a:srgbClr val="AF9738"/>
              </a:solidFill>
              <a:effectLst/>
              <a:latin typeface="Baskerville Old Face" panose="02020602080505020303" pitchFamily="18" charset="0"/>
              <a:ea typeface="SimSun" panose="02010600030101010101" pitchFamily="2" charset="-122"/>
              <a:cs typeface="Times New Roman" panose="02020603050405020304" pitchFamily="18" charset="0"/>
            </a:endParaRPr>
          </a:p>
        </p:txBody>
      </p:sp>
      <p:sp>
        <p:nvSpPr>
          <p:cNvPr id="9" name="Rectangle 8"/>
          <p:cNvSpPr/>
          <p:nvPr/>
        </p:nvSpPr>
        <p:spPr>
          <a:xfrm>
            <a:off x="0" y="0"/>
            <a:ext cx="6858000" cy="7794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9749" y="79145"/>
            <a:ext cx="2487101" cy="58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p:nvCxnSpPr>
        <p:spPr>
          <a:xfrm>
            <a:off x="0" y="9705528"/>
            <a:ext cx="6846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80728" y="9587934"/>
            <a:ext cx="4536504" cy="261610"/>
          </a:xfrm>
          <a:prstGeom prst="rect">
            <a:avLst/>
          </a:prstGeom>
          <a:solidFill>
            <a:schemeClr val="bg1"/>
          </a:solidFill>
        </p:spPr>
        <p:txBody>
          <a:bodyPr wrap="square" lIns="0" rIns="0" rtlCol="0">
            <a:spAutoFit/>
          </a:bodyPr>
          <a:lstStyle/>
          <a:p>
            <a:pPr algn="ctr"/>
            <a:r>
              <a:rPr lang="en-SG" sz="1100" dirty="0">
                <a:solidFill>
                  <a:srgbClr val="978C55"/>
                </a:solidFill>
              </a:rPr>
              <a:t>2016 </a:t>
            </a:r>
            <a:r>
              <a:rPr lang="en-SG" sz="1100" dirty="0" smtClean="0">
                <a:solidFill>
                  <a:srgbClr val="978C55"/>
                </a:solidFill>
              </a:rPr>
              <a:t>AFFLUENT INSIGHTS Subscription Service - </a:t>
            </a:r>
            <a:r>
              <a:rPr lang="en-SG" sz="1100" dirty="0">
                <a:solidFill>
                  <a:srgbClr val="978C55"/>
                </a:solidFill>
              </a:rPr>
              <a:t>The Pulse of </a:t>
            </a:r>
            <a:r>
              <a:rPr lang="en-SG" sz="1100" dirty="0" smtClean="0">
                <a:solidFill>
                  <a:srgbClr val="978C55"/>
                </a:solidFill>
              </a:rPr>
              <a:t>Luxury</a:t>
            </a:r>
            <a:endParaRPr lang="en-SG" sz="1100" dirty="0">
              <a:solidFill>
                <a:srgbClr val="978C55"/>
              </a:solidFill>
            </a:endParaRPr>
          </a:p>
        </p:txBody>
      </p:sp>
      <p:sp>
        <p:nvSpPr>
          <p:cNvPr id="3" name="Rectangle 2"/>
          <p:cNvSpPr/>
          <p:nvPr/>
        </p:nvSpPr>
        <p:spPr>
          <a:xfrm>
            <a:off x="165381" y="776536"/>
            <a:ext cx="6587378" cy="6186309"/>
          </a:xfrm>
          <a:prstGeom prst="rect">
            <a:avLst/>
          </a:prstGeom>
        </p:spPr>
        <p:txBody>
          <a:bodyPr wrap="square">
            <a:spAutoFit/>
          </a:bodyPr>
          <a:lstStyle/>
          <a:p>
            <a:r>
              <a:rPr lang="en-SG" sz="2400" b="1" dirty="0"/>
              <a:t>2016 Affluent Insights Subscription Service</a:t>
            </a:r>
            <a:r>
              <a:rPr lang="en-SG" sz="2400" dirty="0"/>
              <a:t> </a:t>
            </a:r>
            <a:endParaRPr lang="en-SG" sz="2400" dirty="0" smtClean="0"/>
          </a:p>
          <a:p>
            <a:r>
              <a:rPr lang="en-SG" sz="2000" dirty="0" smtClean="0"/>
              <a:t>is </a:t>
            </a:r>
            <a:r>
              <a:rPr lang="en-SG" sz="2000" dirty="0"/>
              <a:t>category specific </a:t>
            </a:r>
            <a:r>
              <a:rPr lang="en-SG" sz="2000" dirty="0" smtClean="0"/>
              <a:t>and has three service </a:t>
            </a:r>
            <a:r>
              <a:rPr lang="en-SG" sz="2000" dirty="0"/>
              <a:t>levels:</a:t>
            </a:r>
          </a:p>
          <a:p>
            <a:endParaRPr lang="en-SG" sz="2000" dirty="0" smtClean="0"/>
          </a:p>
          <a:p>
            <a:r>
              <a:rPr lang="en-SG" sz="2400" b="1" dirty="0" smtClean="0">
                <a:solidFill>
                  <a:srgbClr val="978C55"/>
                </a:solidFill>
              </a:rPr>
              <a:t>Affluent </a:t>
            </a:r>
            <a:r>
              <a:rPr lang="en-SG" sz="2400" b="1" dirty="0">
                <a:solidFill>
                  <a:srgbClr val="978C55"/>
                </a:solidFill>
              </a:rPr>
              <a:t>Insights </a:t>
            </a:r>
            <a:r>
              <a:rPr lang="en-SG" sz="2400" b="1" dirty="0" smtClean="0">
                <a:solidFill>
                  <a:srgbClr val="978C55"/>
                </a:solidFill>
              </a:rPr>
              <a:t>PLUS</a:t>
            </a:r>
            <a:endParaRPr lang="en-SG" sz="2400" b="1" dirty="0">
              <a:solidFill>
                <a:srgbClr val="978C55"/>
              </a:solidFill>
            </a:endParaRPr>
          </a:p>
          <a:p>
            <a:r>
              <a:rPr lang="en-SG" sz="2000" dirty="0" smtClean="0"/>
              <a:t>- 2 </a:t>
            </a:r>
            <a:r>
              <a:rPr lang="en-SG" sz="2000" dirty="0"/>
              <a:t>Affluent Consumer and Luxury Brand Reports</a:t>
            </a:r>
          </a:p>
          <a:p>
            <a:endParaRPr lang="en-SG" sz="2000" dirty="0" smtClean="0"/>
          </a:p>
          <a:p>
            <a:r>
              <a:rPr lang="en-SG" sz="2400" b="1" dirty="0">
                <a:solidFill>
                  <a:srgbClr val="978C55"/>
                </a:solidFill>
              </a:rPr>
              <a:t>Affluent </a:t>
            </a:r>
            <a:r>
              <a:rPr lang="en-SG" sz="2400" b="1" dirty="0">
                <a:solidFill>
                  <a:srgbClr val="978C55"/>
                </a:solidFill>
              </a:rPr>
              <a:t>Insights </a:t>
            </a:r>
            <a:r>
              <a:rPr lang="en-SG" sz="2400" b="1" dirty="0">
                <a:solidFill>
                  <a:srgbClr val="978C55"/>
                </a:solidFill>
              </a:rPr>
              <a:t>PREMIUM</a:t>
            </a:r>
            <a:endParaRPr lang="en-SG" sz="2400" b="1" dirty="0">
              <a:solidFill>
                <a:srgbClr val="978C55"/>
              </a:solidFill>
            </a:endParaRPr>
          </a:p>
          <a:p>
            <a:r>
              <a:rPr lang="en-SG" sz="2000" dirty="0" smtClean="0"/>
              <a:t>-2 </a:t>
            </a:r>
            <a:r>
              <a:rPr lang="en-SG" sz="2000" dirty="0"/>
              <a:t>Affluent Consumer and Luxury Brand Reports</a:t>
            </a:r>
          </a:p>
          <a:p>
            <a:r>
              <a:rPr lang="en-SG" sz="2000" dirty="0" smtClean="0"/>
              <a:t>-2 </a:t>
            </a:r>
            <a:r>
              <a:rPr lang="en-SG" sz="2000" dirty="0"/>
              <a:t>Invitations to Quarterly Luxury Leader Roundtables</a:t>
            </a:r>
          </a:p>
          <a:p>
            <a:r>
              <a:rPr lang="en-SG" sz="2000" dirty="0" smtClean="0"/>
              <a:t>-1 </a:t>
            </a:r>
            <a:r>
              <a:rPr lang="en-SG" sz="2000" dirty="0"/>
              <a:t>Set of Custom Tabulations of Data (per market)</a:t>
            </a:r>
          </a:p>
          <a:p>
            <a:endParaRPr lang="en-SG" sz="2000" dirty="0" smtClean="0"/>
          </a:p>
          <a:p>
            <a:r>
              <a:rPr lang="en-SG" sz="2400" b="1" dirty="0">
                <a:solidFill>
                  <a:srgbClr val="978C55"/>
                </a:solidFill>
              </a:rPr>
              <a:t>Affluent </a:t>
            </a:r>
            <a:r>
              <a:rPr lang="en-SG" sz="2400" b="1" dirty="0">
                <a:solidFill>
                  <a:srgbClr val="978C55"/>
                </a:solidFill>
              </a:rPr>
              <a:t>Insights </a:t>
            </a:r>
            <a:r>
              <a:rPr lang="en-SG" sz="2400" b="1" dirty="0">
                <a:solidFill>
                  <a:srgbClr val="978C55"/>
                </a:solidFill>
              </a:rPr>
              <a:t>PRESTIGE</a:t>
            </a:r>
            <a:endParaRPr lang="en-SG" sz="2400" b="1" dirty="0">
              <a:solidFill>
                <a:srgbClr val="978C55"/>
              </a:solidFill>
            </a:endParaRPr>
          </a:p>
          <a:p>
            <a:r>
              <a:rPr lang="en-SG" sz="2000" dirty="0" smtClean="0"/>
              <a:t>-2 </a:t>
            </a:r>
            <a:r>
              <a:rPr lang="en-SG" sz="2000" dirty="0"/>
              <a:t>Affluent Consumer and Luxury Brand Reports (Category Specific)</a:t>
            </a:r>
          </a:p>
          <a:p>
            <a:r>
              <a:rPr lang="en-SG" sz="2000" dirty="0" smtClean="0"/>
              <a:t>-4 </a:t>
            </a:r>
            <a:r>
              <a:rPr lang="en-SG" sz="2000" dirty="0"/>
              <a:t>Invitations to Quarterly Luxury Leader Roundtables</a:t>
            </a:r>
          </a:p>
          <a:p>
            <a:r>
              <a:rPr lang="en-SG" sz="2000" dirty="0" smtClean="0"/>
              <a:t>-2 </a:t>
            </a:r>
            <a:r>
              <a:rPr lang="en-SG" sz="2000" dirty="0"/>
              <a:t>Sets of Custom Tabulations of Data (per market)</a:t>
            </a:r>
          </a:p>
          <a:p>
            <a:r>
              <a:rPr lang="en-SG" sz="2000" dirty="0" smtClean="0"/>
              <a:t>-2 </a:t>
            </a:r>
            <a:r>
              <a:rPr lang="en-SG" sz="2000" dirty="0"/>
              <a:t>Semi-annual Brainstorming Sessions (per market) or speaking engagements. (We have spoken at key luxury events with Robb Report, The New York Times, </a:t>
            </a:r>
            <a:r>
              <a:rPr lang="en-SG" sz="2000" dirty="0" smtClean="0"/>
              <a:t>BBC)</a:t>
            </a:r>
            <a:endParaRPr lang="en-SG" sz="2000" dirty="0"/>
          </a:p>
        </p:txBody>
      </p:sp>
      <p:sp>
        <p:nvSpPr>
          <p:cNvPr id="22" name="Rounded Rectangle 21"/>
          <p:cNvSpPr/>
          <p:nvPr/>
        </p:nvSpPr>
        <p:spPr>
          <a:xfrm>
            <a:off x="165382" y="9201472"/>
            <a:ext cx="6503978" cy="340519"/>
          </a:xfrm>
          <a:prstGeom prst="round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682625" indent="-682625" algn="ctr"/>
            <a:r>
              <a:rPr lang="en-US" sz="1400" dirty="0">
                <a:solidFill>
                  <a:srgbClr val="996600"/>
                </a:solidFill>
              </a:rPr>
              <a:t>Contact: Amrita Banta /  amrita@agility-research.com / +65 6396 5168 </a:t>
            </a:r>
            <a:endParaRPr lang="en-US" sz="1400" dirty="0">
              <a:solidFill>
                <a:srgbClr val="996600"/>
              </a:solidFill>
            </a:endParaRPr>
          </a:p>
        </p:txBody>
      </p:sp>
      <p:sp>
        <p:nvSpPr>
          <p:cNvPr id="4" name="Rectangle 3"/>
          <p:cNvSpPr/>
          <p:nvPr/>
        </p:nvSpPr>
        <p:spPr>
          <a:xfrm>
            <a:off x="93838" y="7061472"/>
            <a:ext cx="6575522" cy="375487"/>
          </a:xfrm>
          <a:prstGeom prst="rect">
            <a:avLst/>
          </a:prstGeom>
        </p:spPr>
        <p:txBody>
          <a:bodyPr wrap="square">
            <a:spAutoFit/>
          </a:bodyPr>
          <a:lstStyle/>
          <a:p>
            <a:pPr>
              <a:lnSpc>
                <a:spcPct val="115000"/>
              </a:lnSpc>
            </a:pPr>
            <a:r>
              <a:rPr lang="en-GB" sz="1600" dirty="0">
                <a:latin typeface="Arial" panose="020B0604020202020204" pitchFamily="34" charset="0"/>
                <a:ea typeface="SimSun" panose="02010600030101010101" pitchFamily="2" charset="-122"/>
                <a:cs typeface="Times New Roman" panose="02020603050405020304" pitchFamily="18" charset="0"/>
              </a:rPr>
              <a:t>Annual (2 waves, each with </a:t>
            </a:r>
            <a:r>
              <a:rPr lang="en-GB" sz="1600" dirty="0" smtClean="0">
                <a:latin typeface="Arial" panose="020B0604020202020204" pitchFamily="34" charset="0"/>
                <a:ea typeface="SimSun" panose="02010600030101010101" pitchFamily="2" charset="-122"/>
                <a:cs typeface="Times New Roman" panose="02020603050405020304" pitchFamily="18" charset="0"/>
              </a:rPr>
              <a:t>n=300/market) pricing </a:t>
            </a:r>
            <a:r>
              <a:rPr lang="en-GB" sz="1600" dirty="0">
                <a:latin typeface="Arial" panose="020B0604020202020204" pitchFamily="34" charset="0"/>
                <a:ea typeface="SimSun" panose="02010600030101010101" pitchFamily="2" charset="-122"/>
                <a:cs typeface="Times New Roman" panose="02020603050405020304" pitchFamily="18" charset="0"/>
              </a:rPr>
              <a:t>for </a:t>
            </a:r>
            <a:r>
              <a:rPr lang="en-GB" sz="1600" dirty="0" smtClean="0">
                <a:latin typeface="Arial" panose="020B0604020202020204" pitchFamily="34" charset="0"/>
                <a:ea typeface="SimSun" panose="02010600030101010101" pitchFamily="2" charset="-122"/>
                <a:cs typeface="Times New Roman" panose="02020603050405020304" pitchFamily="18" charset="0"/>
              </a:rPr>
              <a:t>each </a:t>
            </a:r>
            <a:r>
              <a:rPr lang="en-GB" sz="1600" dirty="0">
                <a:latin typeface="Arial" panose="020B0604020202020204" pitchFamily="34" charset="0"/>
                <a:ea typeface="SimSun" panose="02010600030101010101" pitchFamily="2" charset="-122"/>
                <a:cs typeface="Times New Roman" panose="02020603050405020304" pitchFamily="18" charset="0"/>
              </a:rPr>
              <a:t>category </a:t>
            </a:r>
            <a:r>
              <a:rPr lang="en-GB" sz="1600" dirty="0" smtClean="0">
                <a:latin typeface="Arial" panose="020B0604020202020204" pitchFamily="34" charset="0"/>
                <a:ea typeface="SimSun" panose="02010600030101010101" pitchFamily="2" charset="-122"/>
                <a:cs typeface="Times New Roman" panose="02020603050405020304" pitchFamily="18" charset="0"/>
              </a:rPr>
              <a:t>is:</a:t>
            </a:r>
          </a:p>
        </p:txBody>
      </p:sp>
      <p:graphicFrame>
        <p:nvGraphicFramePr>
          <p:cNvPr id="5" name="Table 4"/>
          <p:cNvGraphicFramePr>
            <a:graphicFrameLocks noGrp="1"/>
          </p:cNvGraphicFramePr>
          <p:nvPr>
            <p:extLst>
              <p:ext uri="{D42A27DB-BD31-4B8C-83A1-F6EECF244321}">
                <p14:modId xmlns:p14="http://schemas.microsoft.com/office/powerpoint/2010/main" val="3177403065"/>
              </p:ext>
            </p:extLst>
          </p:nvPr>
        </p:nvGraphicFramePr>
        <p:xfrm>
          <a:off x="165381" y="7431248"/>
          <a:ext cx="6503978" cy="1582666"/>
        </p:xfrm>
        <a:graphic>
          <a:graphicData uri="http://schemas.openxmlformats.org/drawingml/2006/table">
            <a:tbl>
              <a:tblPr firstRow="1" firstCol="1" bandRow="1">
                <a:tableStyleId>{5C22544A-7EE6-4342-B048-85BDC9FD1C3A}</a:tableStyleId>
              </a:tblPr>
              <a:tblGrid>
                <a:gridCol w="3024994">
                  <a:extLst>
                    <a:ext uri="{9D8B030D-6E8A-4147-A177-3AD203B41FA5}">
                      <a16:colId xmlns:a16="http://schemas.microsoft.com/office/drawing/2014/main" val="658591121"/>
                    </a:ext>
                  </a:extLst>
                </a:gridCol>
                <a:gridCol w="1558185">
                  <a:extLst>
                    <a:ext uri="{9D8B030D-6E8A-4147-A177-3AD203B41FA5}">
                      <a16:colId xmlns:a16="http://schemas.microsoft.com/office/drawing/2014/main" val="1308538555"/>
                    </a:ext>
                  </a:extLst>
                </a:gridCol>
                <a:gridCol w="1920799">
                  <a:extLst>
                    <a:ext uri="{9D8B030D-6E8A-4147-A177-3AD203B41FA5}">
                      <a16:colId xmlns:a16="http://schemas.microsoft.com/office/drawing/2014/main" val="2283892583"/>
                    </a:ext>
                  </a:extLst>
                </a:gridCol>
              </a:tblGrid>
              <a:tr h="538981">
                <a:tc>
                  <a:txBody>
                    <a:bodyPr/>
                    <a:lstStyle/>
                    <a:p>
                      <a:pPr marL="0" marR="0">
                        <a:lnSpc>
                          <a:spcPct val="115000"/>
                        </a:lnSpc>
                        <a:spcBef>
                          <a:spcPts val="0"/>
                        </a:spcBef>
                        <a:spcAft>
                          <a:spcPts val="0"/>
                        </a:spcAft>
                      </a:pPr>
                      <a:endParaRPr lang="en-SG"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ts val="1600"/>
                        </a:lnSpc>
                        <a:spcBef>
                          <a:spcPts val="0"/>
                        </a:spcBef>
                        <a:spcAft>
                          <a:spcPts val="0"/>
                        </a:spcAft>
                      </a:pPr>
                      <a:r>
                        <a:rPr lang="en-GB" sz="1400" dirty="0">
                          <a:effectLst/>
                        </a:rPr>
                        <a:t>Price per Market / year</a:t>
                      </a:r>
                      <a:endParaRPr lang="en-SG"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ts val="1600"/>
                        </a:lnSpc>
                        <a:spcBef>
                          <a:spcPts val="0"/>
                        </a:spcBef>
                        <a:spcAft>
                          <a:spcPts val="0"/>
                        </a:spcAft>
                      </a:pPr>
                      <a:r>
                        <a:rPr lang="en-GB" sz="1400" dirty="0">
                          <a:effectLst/>
                        </a:rPr>
                        <a:t>Price </a:t>
                      </a:r>
                      <a:r>
                        <a:rPr lang="en-GB" sz="1400" dirty="0" smtClean="0">
                          <a:effectLst/>
                        </a:rPr>
                        <a:t>Per Additional </a:t>
                      </a:r>
                      <a:r>
                        <a:rPr lang="en-GB" sz="1400" dirty="0">
                          <a:effectLst/>
                        </a:rPr>
                        <a:t>Market/ year</a:t>
                      </a:r>
                      <a:endParaRPr lang="en-SG"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97157040"/>
                  </a:ext>
                </a:extLst>
              </a:tr>
              <a:tr h="347895">
                <a:tc>
                  <a:txBody>
                    <a:bodyPr/>
                    <a:lstStyle/>
                    <a:p>
                      <a:pPr marL="0" marR="0">
                        <a:lnSpc>
                          <a:spcPct val="115000"/>
                        </a:lnSpc>
                        <a:spcBef>
                          <a:spcPts val="0"/>
                        </a:spcBef>
                        <a:spcAft>
                          <a:spcPts val="0"/>
                        </a:spcAft>
                      </a:pPr>
                      <a:r>
                        <a:rPr lang="en-GB" sz="1600" dirty="0">
                          <a:effectLst/>
                        </a:rPr>
                        <a:t>Affluent Insights PLUS</a:t>
                      </a:r>
                      <a:endParaRPr lang="en-SG" sz="16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dirty="0">
                          <a:effectLst/>
                        </a:rPr>
                        <a:t>USD 9,500</a:t>
                      </a:r>
                      <a:endParaRPr lang="en-SG" sz="1800" b="1"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dirty="0">
                          <a:effectLst/>
                        </a:rPr>
                        <a:t>USD 8,000</a:t>
                      </a:r>
                      <a:endParaRPr lang="en-SG" sz="1800" b="1"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46679518"/>
                  </a:ext>
                </a:extLst>
              </a:tr>
              <a:tr h="347895">
                <a:tc>
                  <a:txBody>
                    <a:bodyPr/>
                    <a:lstStyle/>
                    <a:p>
                      <a:pPr marL="0" marR="0">
                        <a:lnSpc>
                          <a:spcPct val="115000"/>
                        </a:lnSpc>
                        <a:spcBef>
                          <a:spcPts val="0"/>
                        </a:spcBef>
                        <a:spcAft>
                          <a:spcPts val="0"/>
                        </a:spcAft>
                      </a:pPr>
                      <a:r>
                        <a:rPr lang="en-GB" sz="1600">
                          <a:effectLst/>
                        </a:rPr>
                        <a:t>Affluent Insights PREMIUM</a:t>
                      </a:r>
                      <a:endParaRPr lang="en-SG" sz="16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dirty="0">
                          <a:effectLst/>
                        </a:rPr>
                        <a:t>USD 12,500</a:t>
                      </a:r>
                      <a:endParaRPr lang="en-SG" sz="1800" b="1"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dirty="0">
                          <a:effectLst/>
                        </a:rPr>
                        <a:t>USD 9,000</a:t>
                      </a:r>
                      <a:endParaRPr lang="en-SG" sz="1800" b="1"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45412018"/>
                  </a:ext>
                </a:extLst>
              </a:tr>
              <a:tr h="347895">
                <a:tc>
                  <a:txBody>
                    <a:bodyPr/>
                    <a:lstStyle/>
                    <a:p>
                      <a:pPr marL="0" marR="0">
                        <a:lnSpc>
                          <a:spcPct val="115000"/>
                        </a:lnSpc>
                        <a:spcBef>
                          <a:spcPts val="0"/>
                        </a:spcBef>
                        <a:spcAft>
                          <a:spcPts val="0"/>
                        </a:spcAft>
                      </a:pPr>
                      <a:r>
                        <a:rPr lang="en-GB" sz="1600">
                          <a:effectLst/>
                        </a:rPr>
                        <a:t>Affluent Insights PRESTIGE</a:t>
                      </a:r>
                      <a:endParaRPr lang="en-SG" sz="16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a:effectLst/>
                        </a:rPr>
                        <a:t>USD 16,500</a:t>
                      </a:r>
                      <a:endParaRPr lang="en-SG" sz="1800" b="1">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GB" sz="1800" b="1" dirty="0">
                          <a:effectLst/>
                        </a:rPr>
                        <a:t>USD 11,500</a:t>
                      </a:r>
                      <a:endParaRPr lang="en-SG" sz="1800" b="1"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58391761"/>
                  </a:ext>
                </a:extLst>
              </a:tr>
            </a:tbl>
          </a:graphicData>
        </a:graphic>
      </p:graphicFrame>
    </p:spTree>
    <p:extLst>
      <p:ext uri="{BB962C8B-B14F-4D97-AF65-F5344CB8AC3E}">
        <p14:creationId xmlns:p14="http://schemas.microsoft.com/office/powerpoint/2010/main" val="40995227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QPROJECTB0C4B60E-4A0A-4BDD-9BE3-11298537E777" val="2015-38-10 05:38:50 +08:00"/>
  <p:tag name="QPROJECTBE6740A6-F3FF-420E-B69E-3120CBA956BF" val="2015-34-16 11:34:07 +08:00"/>
</p:tagLst>
</file>

<file path=ppt/theme/theme1.xml><?xml version="1.0" encoding="utf-8"?>
<a:theme xmlns:a="http://schemas.openxmlformats.org/drawingml/2006/main" name="Affluential Purple">
  <a:themeElements>
    <a:clrScheme name="JE copy">
      <a:dk1>
        <a:srgbClr val="851384"/>
      </a:dk1>
      <a:lt1>
        <a:sysClr val="window" lastClr="FFFFFF"/>
      </a:lt1>
      <a:dk2>
        <a:srgbClr val="978C55"/>
      </a:dk2>
      <a:lt2>
        <a:srgbClr val="DBD7C0"/>
      </a:lt2>
      <a:accent1>
        <a:srgbClr val="851384"/>
      </a:accent1>
      <a:accent2>
        <a:srgbClr val="E443E2"/>
      </a:accent2>
      <a:accent3>
        <a:srgbClr val="B2A2C7"/>
      </a:accent3>
      <a:accent4>
        <a:srgbClr val="7030A0"/>
      </a:accent4>
      <a:accent5>
        <a:srgbClr val="FE66FF"/>
      </a:accent5>
      <a:accent6>
        <a:srgbClr val="FEB2FF"/>
      </a:accent6>
      <a:hlink>
        <a:srgbClr val="7030A0"/>
      </a:hlink>
      <a:folHlink>
        <a:srgbClr val="FF0000"/>
      </a:folHlink>
    </a:clrScheme>
    <a:fontScheme name="Arial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ffluential (Purple/Gold)">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rial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Agilityl (Purple/Gold)">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riali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21809</TotalTime>
  <Words>897</Words>
  <Application>Microsoft Office PowerPoint</Application>
  <PresentationFormat>A4 Paper (210x297 mm)</PresentationFormat>
  <Paragraphs>125</Paragraphs>
  <Slides>5</Slides>
  <Notes>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vt:i4>
      </vt:variant>
    </vt:vector>
  </HeadingPairs>
  <TitlesOfParts>
    <vt:vector size="16" baseType="lpstr">
      <vt:lpstr>Arial Unicode MS</vt:lpstr>
      <vt:lpstr>SimSun</vt:lpstr>
      <vt:lpstr>Arial</vt:lpstr>
      <vt:lpstr>Baskerville Old Face</vt:lpstr>
      <vt:lpstr>Calibri</vt:lpstr>
      <vt:lpstr>Century Gothic</vt:lpstr>
      <vt:lpstr>Times New Roman</vt:lpstr>
      <vt:lpstr>Wingdings</vt:lpstr>
      <vt:lpstr>Affluential Purple</vt:lpstr>
      <vt:lpstr>Affluential (Purple/Gold)</vt:lpstr>
      <vt:lpstr>Agilityl (Purple/Gold)</vt:lpstr>
      <vt:lpstr>2016 Affluent Insights™ Subscription Service - The Pulse of Luxury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alexius@agility-research.com</dc:creator>
  <dc:description>\Untitled.Q [65241458_Syndicated Study_FinalData_SPSS_V03.sav]</dc:description>
  <cp:lastModifiedBy>Niklas Reinius</cp:lastModifiedBy>
  <cp:revision>917</cp:revision>
  <cp:lastPrinted>2015-01-20T09:11:07Z</cp:lastPrinted>
  <dcterms:created xsi:type="dcterms:W3CDTF">2012-04-05T03:34:31Z</dcterms:created>
  <dcterms:modified xsi:type="dcterms:W3CDTF">2016-01-26T14:08:14Z</dcterms:modified>
</cp:coreProperties>
</file>